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30"/>
  </p:notesMasterIdLst>
  <p:handoutMasterIdLst>
    <p:handoutMasterId r:id="rId31"/>
  </p:handoutMasterIdLst>
  <p:sldIdLst>
    <p:sldId id="257" r:id="rId3"/>
    <p:sldId id="298" r:id="rId4"/>
    <p:sldId id="364" r:id="rId5"/>
    <p:sldId id="356" r:id="rId6"/>
    <p:sldId id="346" r:id="rId7"/>
    <p:sldId id="345" r:id="rId8"/>
    <p:sldId id="344" r:id="rId9"/>
    <p:sldId id="365" r:id="rId10"/>
    <p:sldId id="308" r:id="rId11"/>
    <p:sldId id="301" r:id="rId12"/>
    <p:sldId id="313" r:id="rId13"/>
    <p:sldId id="317" r:id="rId14"/>
    <p:sldId id="318" r:id="rId15"/>
    <p:sldId id="319" r:id="rId16"/>
    <p:sldId id="381" r:id="rId17"/>
    <p:sldId id="350" r:id="rId18"/>
    <p:sldId id="382" r:id="rId19"/>
    <p:sldId id="353" r:id="rId20"/>
    <p:sldId id="354" r:id="rId21"/>
    <p:sldId id="348" r:id="rId22"/>
    <p:sldId id="374" r:id="rId23"/>
    <p:sldId id="373" r:id="rId24"/>
    <p:sldId id="309" r:id="rId25"/>
    <p:sldId id="376" r:id="rId26"/>
    <p:sldId id="383" r:id="rId27"/>
    <p:sldId id="357" r:id="rId28"/>
    <p:sldId id="328"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autoAdjust="0"/>
    <p:restoredTop sz="88876" autoAdjust="0"/>
  </p:normalViewPr>
  <p:slideViewPr>
    <p:cSldViewPr>
      <p:cViewPr>
        <p:scale>
          <a:sx n="50" d="100"/>
          <a:sy n="50" d="100"/>
        </p:scale>
        <p:origin x="-1428" y="-25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238" cy="466725"/>
          </a:xfrm>
          <a:prstGeom prst="rect">
            <a:avLst/>
          </a:prstGeom>
        </p:spPr>
        <p:txBody>
          <a:bodyPr vert="horz" lIns="91816" tIns="45908" rIns="91816" bIns="45908" rtlCol="0"/>
          <a:lstStyle>
            <a:lvl1pPr algn="l">
              <a:defRPr sz="1200"/>
            </a:lvl1pPr>
          </a:lstStyle>
          <a:p>
            <a:endParaRPr lang="en-US" dirty="0"/>
          </a:p>
        </p:txBody>
      </p:sp>
      <p:sp>
        <p:nvSpPr>
          <p:cNvPr id="3" name="Date Placeholder 2"/>
          <p:cNvSpPr>
            <a:spLocks noGrp="1"/>
          </p:cNvSpPr>
          <p:nvPr>
            <p:ph type="dt" sz="quarter" idx="1"/>
          </p:nvPr>
        </p:nvSpPr>
        <p:spPr>
          <a:xfrm>
            <a:off x="3978276" y="3"/>
            <a:ext cx="3043238" cy="466725"/>
          </a:xfrm>
          <a:prstGeom prst="rect">
            <a:avLst/>
          </a:prstGeom>
        </p:spPr>
        <p:txBody>
          <a:bodyPr vert="horz" lIns="91816" tIns="45908" rIns="91816" bIns="45908" rtlCol="0"/>
          <a:lstStyle>
            <a:lvl1pPr algn="r">
              <a:defRPr sz="1200"/>
            </a:lvl1pPr>
          </a:lstStyle>
          <a:p>
            <a:fld id="{2327563A-8CB1-469B-8BEC-03640DE08F5C}" type="datetimeFigureOut">
              <a:rPr lang="en-US" smtClean="0"/>
              <a:t>2/11/2019</a:t>
            </a:fld>
            <a:endParaRPr lang="en-US" dirty="0"/>
          </a:p>
        </p:txBody>
      </p:sp>
      <p:sp>
        <p:nvSpPr>
          <p:cNvPr id="4" name="Footer Placeholder 3"/>
          <p:cNvSpPr>
            <a:spLocks noGrp="1"/>
          </p:cNvSpPr>
          <p:nvPr>
            <p:ph type="ftr" sz="quarter" idx="2"/>
          </p:nvPr>
        </p:nvSpPr>
        <p:spPr>
          <a:xfrm>
            <a:off x="1" y="8842380"/>
            <a:ext cx="3043238" cy="466725"/>
          </a:xfrm>
          <a:prstGeom prst="rect">
            <a:avLst/>
          </a:prstGeom>
        </p:spPr>
        <p:txBody>
          <a:bodyPr vert="horz" lIns="91816" tIns="45908" rIns="91816" bIns="459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6" y="8842380"/>
            <a:ext cx="3043238" cy="466725"/>
          </a:xfrm>
          <a:prstGeom prst="rect">
            <a:avLst/>
          </a:prstGeom>
        </p:spPr>
        <p:txBody>
          <a:bodyPr vert="horz" lIns="91816" tIns="45908" rIns="91816" bIns="45908" rtlCol="0" anchor="b"/>
          <a:lstStyle>
            <a:lvl1pPr algn="r">
              <a:defRPr sz="1200"/>
            </a:lvl1pPr>
          </a:lstStyle>
          <a:p>
            <a:fld id="{E3184330-5C05-468F-AB83-4479B024F7CC}" type="slidenum">
              <a:rPr lang="en-US" smtClean="0"/>
              <a:t>‹#›</a:t>
            </a:fld>
            <a:endParaRPr lang="en-US" dirty="0"/>
          </a:p>
        </p:txBody>
      </p:sp>
    </p:spTree>
    <p:extLst>
      <p:ext uri="{BB962C8B-B14F-4D97-AF65-F5344CB8AC3E}">
        <p14:creationId xmlns:p14="http://schemas.microsoft.com/office/powerpoint/2010/main" val="2283546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43343" cy="465455"/>
          </a:xfrm>
          <a:prstGeom prst="rect">
            <a:avLst/>
          </a:prstGeom>
        </p:spPr>
        <p:txBody>
          <a:bodyPr vert="horz" lIns="93708" tIns="46854" rIns="93708" bIns="46854" rtlCol="0"/>
          <a:lstStyle>
            <a:lvl1pPr algn="l">
              <a:defRPr sz="1200"/>
            </a:lvl1pPr>
          </a:lstStyle>
          <a:p>
            <a:endParaRPr lang="en-US" dirty="0"/>
          </a:p>
        </p:txBody>
      </p:sp>
      <p:sp>
        <p:nvSpPr>
          <p:cNvPr id="3" name="Date Placeholder 2"/>
          <p:cNvSpPr>
            <a:spLocks noGrp="1"/>
          </p:cNvSpPr>
          <p:nvPr>
            <p:ph type="dt" idx="1"/>
          </p:nvPr>
        </p:nvSpPr>
        <p:spPr>
          <a:xfrm>
            <a:off x="3978135" y="6"/>
            <a:ext cx="3043343" cy="465455"/>
          </a:xfrm>
          <a:prstGeom prst="rect">
            <a:avLst/>
          </a:prstGeom>
        </p:spPr>
        <p:txBody>
          <a:bodyPr vert="horz" lIns="93708" tIns="46854" rIns="93708" bIns="46854" rtlCol="0"/>
          <a:lstStyle>
            <a:lvl1pPr algn="r">
              <a:defRPr sz="1200"/>
            </a:lvl1pPr>
          </a:lstStyle>
          <a:p>
            <a:fld id="{5CEDCA30-2ED5-41C4-A072-F195EC56C9D7}" type="datetimeFigureOut">
              <a:rPr lang="en-US" smtClean="0"/>
              <a:t>2/11/2019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708" tIns="46854" rIns="93708" bIns="46854" rtlCol="0" anchor="ctr"/>
          <a:lstStyle/>
          <a:p>
            <a:endParaRPr lang="en-US" dirty="0"/>
          </a:p>
        </p:txBody>
      </p:sp>
      <p:sp>
        <p:nvSpPr>
          <p:cNvPr id="5" name="Notes Placeholder 4"/>
          <p:cNvSpPr>
            <a:spLocks noGrp="1"/>
          </p:cNvSpPr>
          <p:nvPr>
            <p:ph type="body" sz="quarter" idx="3"/>
          </p:nvPr>
        </p:nvSpPr>
        <p:spPr>
          <a:xfrm>
            <a:off x="702310" y="4421829"/>
            <a:ext cx="5618480" cy="4189095"/>
          </a:xfrm>
          <a:prstGeom prst="rect">
            <a:avLst/>
          </a:prstGeom>
        </p:spPr>
        <p:txBody>
          <a:bodyPr vert="horz" lIns="93708" tIns="46854" rIns="93708" bIns="468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42035"/>
            <a:ext cx="3043343" cy="465455"/>
          </a:xfrm>
          <a:prstGeom prst="rect">
            <a:avLst/>
          </a:prstGeom>
        </p:spPr>
        <p:txBody>
          <a:bodyPr vert="horz" lIns="93708" tIns="46854" rIns="93708" bIns="468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5" y="8842035"/>
            <a:ext cx="3043343" cy="465455"/>
          </a:xfrm>
          <a:prstGeom prst="rect">
            <a:avLst/>
          </a:prstGeom>
        </p:spPr>
        <p:txBody>
          <a:bodyPr vert="horz" lIns="93708" tIns="46854" rIns="93708" bIns="46854" rtlCol="0" anchor="b"/>
          <a:lstStyle>
            <a:lvl1pPr algn="r">
              <a:defRPr sz="1200"/>
            </a:lvl1pPr>
          </a:lstStyle>
          <a:p>
            <a:fld id="{E3E7E218-9473-4E4E-BA13-22C19D998763}" type="slidenum">
              <a:rPr lang="en-US" smtClean="0"/>
              <a:t>‹#›</a:t>
            </a:fld>
            <a:endParaRPr lang="en-US" dirty="0"/>
          </a:p>
        </p:txBody>
      </p:sp>
    </p:spTree>
    <p:extLst>
      <p:ext uri="{BB962C8B-B14F-4D97-AF65-F5344CB8AC3E}">
        <p14:creationId xmlns:p14="http://schemas.microsoft.com/office/powerpoint/2010/main" val="426174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2/11/2019 1:56 PM</a:t>
            </a:fld>
            <a:endParaRPr lang="en-US" dirty="0"/>
          </a:p>
        </p:txBody>
      </p:sp>
      <p:sp>
        <p:nvSpPr>
          <p:cNvPr id="6" name="Footer Placeholder 5"/>
          <p:cNvSpPr>
            <a:spLocks noGrp="1"/>
          </p:cNvSpPr>
          <p:nvPr>
            <p:ph type="ftr" sz="quarter" idx="12"/>
          </p:nvPr>
        </p:nvSpPr>
        <p:spPr>
          <a:xfrm>
            <a:off x="0" y="8842035"/>
            <a:ext cx="6320790" cy="46545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20792" y="8842035"/>
            <a:ext cx="700686" cy="465455"/>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413706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Large</a:t>
            </a:r>
            <a:r>
              <a:rPr lang="en-US" baseline="0" dirty="0" smtClean="0"/>
              <a:t> amount of buildup due to lack of fine screens</a:t>
            </a:r>
          </a:p>
          <a:p>
            <a:pPr marL="171450" indent="-171450">
              <a:buFontTx/>
              <a:buChar char="-"/>
            </a:pPr>
            <a:r>
              <a:rPr lang="en-US" baseline="0" dirty="0" smtClean="0"/>
              <a:t>Strands falling out of module</a:t>
            </a:r>
          </a:p>
          <a:p>
            <a:pPr marL="171450" indent="-171450">
              <a:buFontTx/>
              <a:buChar char="-"/>
            </a:pPr>
            <a:r>
              <a:rPr lang="en-US" baseline="0" dirty="0" smtClean="0"/>
              <a:t>Engine of the car</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10</a:t>
            </a:fld>
            <a:endParaRPr lang="en-US" dirty="0"/>
          </a:p>
        </p:txBody>
      </p:sp>
    </p:spTree>
    <p:extLst>
      <p:ext uri="{BB962C8B-B14F-4D97-AF65-F5344CB8AC3E}">
        <p14:creationId xmlns:p14="http://schemas.microsoft.com/office/powerpoint/2010/main" val="409353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Transmission</a:t>
            </a:r>
            <a:r>
              <a:rPr lang="en-US" baseline="0" dirty="0" smtClean="0"/>
              <a:t> of the car</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11</a:t>
            </a:fld>
            <a:endParaRPr lang="en-US" dirty="0"/>
          </a:p>
        </p:txBody>
      </p:sp>
    </p:spTree>
    <p:extLst>
      <p:ext uri="{BB962C8B-B14F-4D97-AF65-F5344CB8AC3E}">
        <p14:creationId xmlns:p14="http://schemas.microsoft.com/office/powerpoint/2010/main" val="198472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12</a:t>
            </a:fld>
            <a:endParaRPr lang="en-US" dirty="0"/>
          </a:p>
        </p:txBody>
      </p:sp>
    </p:spTree>
    <p:extLst>
      <p:ext uri="{BB962C8B-B14F-4D97-AF65-F5344CB8AC3E}">
        <p14:creationId xmlns:p14="http://schemas.microsoft.com/office/powerpoint/2010/main" val="47187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13</a:t>
            </a:fld>
            <a:endParaRPr lang="en-US" dirty="0"/>
          </a:p>
        </p:txBody>
      </p:sp>
    </p:spTree>
    <p:extLst>
      <p:ext uri="{BB962C8B-B14F-4D97-AF65-F5344CB8AC3E}">
        <p14:creationId xmlns:p14="http://schemas.microsoft.com/office/powerpoint/2010/main" val="262535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14</a:t>
            </a:fld>
            <a:endParaRPr lang="en-US" dirty="0"/>
          </a:p>
        </p:txBody>
      </p:sp>
    </p:spTree>
    <p:extLst>
      <p:ext uri="{BB962C8B-B14F-4D97-AF65-F5344CB8AC3E}">
        <p14:creationId xmlns:p14="http://schemas.microsoft.com/office/powerpoint/2010/main" val="39883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a:t>
            </a:r>
            <a:r>
              <a:rPr lang="en-US" baseline="0" dirty="0" smtClean="0"/>
              <a:t> order to continue operations or current WWTP</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15</a:t>
            </a:fld>
            <a:endParaRPr lang="en-US" dirty="0"/>
          </a:p>
        </p:txBody>
      </p:sp>
    </p:spTree>
    <p:extLst>
      <p:ext uri="{BB962C8B-B14F-4D97-AF65-F5344CB8AC3E}">
        <p14:creationId xmlns:p14="http://schemas.microsoft.com/office/powerpoint/2010/main" val="398834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16</a:t>
            </a:fld>
            <a:endParaRPr lang="en-US" dirty="0"/>
          </a:p>
        </p:txBody>
      </p:sp>
    </p:spTree>
    <p:extLst>
      <p:ext uri="{BB962C8B-B14F-4D97-AF65-F5344CB8AC3E}">
        <p14:creationId xmlns:p14="http://schemas.microsoft.com/office/powerpoint/2010/main" val="412318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17</a:t>
            </a:fld>
            <a:endParaRPr lang="en-US" dirty="0"/>
          </a:p>
        </p:txBody>
      </p:sp>
    </p:spTree>
    <p:extLst>
      <p:ext uri="{BB962C8B-B14F-4D97-AF65-F5344CB8AC3E}">
        <p14:creationId xmlns:p14="http://schemas.microsoft.com/office/powerpoint/2010/main" val="111733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18</a:t>
            </a:fld>
            <a:endParaRPr lang="en-US" dirty="0"/>
          </a:p>
        </p:txBody>
      </p:sp>
    </p:spTree>
    <p:extLst>
      <p:ext uri="{BB962C8B-B14F-4D97-AF65-F5344CB8AC3E}">
        <p14:creationId xmlns:p14="http://schemas.microsoft.com/office/powerpoint/2010/main" val="1598964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19</a:t>
            </a:fld>
            <a:endParaRPr lang="en-US" dirty="0"/>
          </a:p>
        </p:txBody>
      </p:sp>
    </p:spTree>
    <p:extLst>
      <p:ext uri="{BB962C8B-B14F-4D97-AF65-F5344CB8AC3E}">
        <p14:creationId xmlns:p14="http://schemas.microsoft.com/office/powerpoint/2010/main" val="398895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a:t>
            </a:fld>
            <a:endParaRPr lang="en-US" dirty="0"/>
          </a:p>
        </p:txBody>
      </p:sp>
    </p:spTree>
    <p:extLst>
      <p:ext uri="{BB962C8B-B14F-4D97-AF65-F5344CB8AC3E}">
        <p14:creationId xmlns:p14="http://schemas.microsoft.com/office/powerpoint/2010/main" val="86238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20</a:t>
            </a:fld>
            <a:endParaRPr lang="en-US" dirty="0"/>
          </a:p>
        </p:txBody>
      </p:sp>
    </p:spTree>
    <p:extLst>
      <p:ext uri="{BB962C8B-B14F-4D97-AF65-F5344CB8AC3E}">
        <p14:creationId xmlns:p14="http://schemas.microsoft.com/office/powerpoint/2010/main" val="232798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Recommended</a:t>
            </a:r>
            <a:r>
              <a:rPr lang="en-US" baseline="0" dirty="0" smtClean="0"/>
              <a:t> rehabilitation items identified through assessment process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21</a:t>
            </a:fld>
            <a:endParaRPr lang="en-US" dirty="0"/>
          </a:p>
        </p:txBody>
      </p:sp>
    </p:spTree>
    <p:extLst>
      <p:ext uri="{BB962C8B-B14F-4D97-AF65-F5344CB8AC3E}">
        <p14:creationId xmlns:p14="http://schemas.microsoft.com/office/powerpoint/2010/main" val="2327983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Implement recommended improvements in a phased approach with Phase 1 in 2-3 years and Phase 2 in the future, potentially 7-8 years for completion.</a:t>
            </a:r>
          </a:p>
        </p:txBody>
      </p:sp>
      <p:sp>
        <p:nvSpPr>
          <p:cNvPr id="4" name="Slide Number Placeholder 3"/>
          <p:cNvSpPr>
            <a:spLocks noGrp="1"/>
          </p:cNvSpPr>
          <p:nvPr>
            <p:ph type="sldNum" sz="quarter" idx="10"/>
          </p:nvPr>
        </p:nvSpPr>
        <p:spPr/>
        <p:txBody>
          <a:bodyPr/>
          <a:lstStyle/>
          <a:p>
            <a:fld id="{E3E7E218-9473-4E4E-BA13-22C19D998763}" type="slidenum">
              <a:rPr lang="en-US" smtClean="0"/>
              <a:t>22</a:t>
            </a:fld>
            <a:endParaRPr lang="en-US" dirty="0"/>
          </a:p>
        </p:txBody>
      </p:sp>
    </p:spTree>
    <p:extLst>
      <p:ext uri="{BB962C8B-B14F-4D97-AF65-F5344CB8AC3E}">
        <p14:creationId xmlns:p14="http://schemas.microsoft.com/office/powerpoint/2010/main" val="232798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Implement same construction scope as phased</a:t>
            </a:r>
            <a:r>
              <a:rPr lang="en-US" baseline="0" dirty="0" smtClean="0"/>
              <a:t> approach but in a 2-3 timeframe</a:t>
            </a:r>
          </a:p>
          <a:p>
            <a:pPr marL="171450" indent="-171450">
              <a:buFontTx/>
              <a:buChar char="-"/>
            </a:pPr>
            <a:r>
              <a:rPr lang="en-US" dirty="0" smtClean="0"/>
              <a:t>Same design scope for a phased or comprehensive approach</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23</a:t>
            </a:fld>
            <a:endParaRPr lang="en-US" dirty="0"/>
          </a:p>
        </p:txBody>
      </p:sp>
    </p:spTree>
    <p:extLst>
      <p:ext uri="{BB962C8B-B14F-4D97-AF65-F5344CB8AC3E}">
        <p14:creationId xmlns:p14="http://schemas.microsoft.com/office/powerpoint/2010/main" val="202642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Cost based on recently</a:t>
            </a:r>
            <a:r>
              <a:rPr lang="en-US" baseline="0" dirty="0" smtClean="0"/>
              <a:t> awarded WWTP in Highland and Beaumont</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24</a:t>
            </a:fld>
            <a:endParaRPr lang="en-US" dirty="0"/>
          </a:p>
        </p:txBody>
      </p:sp>
    </p:spTree>
    <p:extLst>
      <p:ext uri="{BB962C8B-B14F-4D97-AF65-F5344CB8AC3E}">
        <p14:creationId xmlns:p14="http://schemas.microsoft.com/office/powerpoint/2010/main" val="167643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25</a:t>
            </a:fld>
            <a:endParaRPr lang="en-US" dirty="0"/>
          </a:p>
        </p:txBody>
      </p:sp>
    </p:spTree>
    <p:extLst>
      <p:ext uri="{BB962C8B-B14F-4D97-AF65-F5344CB8AC3E}">
        <p14:creationId xmlns:p14="http://schemas.microsoft.com/office/powerpoint/2010/main" val="1676438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Scope developed to complete either a phased or comprehensive rehabilitation project </a:t>
            </a:r>
          </a:p>
          <a:p>
            <a:r>
              <a:rPr lang="en-US" dirty="0" smtClean="0"/>
              <a:t>Construction phasing can be decided during detailed design and once financial analysis is completed</a:t>
            </a:r>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26</a:t>
            </a:fld>
            <a:endParaRPr lang="en-US" dirty="0"/>
          </a:p>
        </p:txBody>
      </p:sp>
    </p:spTree>
    <p:extLst>
      <p:ext uri="{BB962C8B-B14F-4D97-AF65-F5344CB8AC3E}">
        <p14:creationId xmlns:p14="http://schemas.microsoft.com/office/powerpoint/2010/main" val="3105441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27</a:t>
            </a:fld>
            <a:endParaRPr lang="en-US" dirty="0"/>
          </a:p>
        </p:txBody>
      </p:sp>
    </p:spTree>
    <p:extLst>
      <p:ext uri="{BB962C8B-B14F-4D97-AF65-F5344CB8AC3E}">
        <p14:creationId xmlns:p14="http://schemas.microsoft.com/office/powerpoint/2010/main" val="402464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Current</a:t>
            </a:r>
            <a:r>
              <a:rPr lang="en-US" baseline="0" dirty="0" smtClean="0"/>
              <a:t> site east of California Street Landfill and south of Santa Ana River</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3</a:t>
            </a:fld>
            <a:endParaRPr lang="en-US" dirty="0"/>
          </a:p>
        </p:txBody>
      </p:sp>
    </p:spTree>
    <p:extLst>
      <p:ext uri="{BB962C8B-B14F-4D97-AF65-F5344CB8AC3E}">
        <p14:creationId xmlns:p14="http://schemas.microsoft.com/office/powerpoint/2010/main" val="174830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Capacity of 5 MGD and discharging to Santa Ana River</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4</a:t>
            </a:fld>
            <a:endParaRPr lang="en-US" dirty="0"/>
          </a:p>
        </p:txBody>
      </p:sp>
    </p:spTree>
    <p:extLst>
      <p:ext uri="{BB962C8B-B14F-4D97-AF65-F5344CB8AC3E}">
        <p14:creationId xmlns:p14="http://schemas.microsoft.com/office/powerpoint/2010/main" val="8623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Clean Water Act 1972 led</a:t>
            </a:r>
            <a:r>
              <a:rPr lang="en-US" baseline="0" dirty="0" smtClean="0"/>
              <a:t> to increased discharge requirements</a:t>
            </a:r>
          </a:p>
          <a:p>
            <a:pPr marL="171450" indent="-171450">
              <a:buFontTx/>
              <a:buChar char="-"/>
            </a:pPr>
            <a:r>
              <a:rPr lang="en-US" baseline="0" dirty="0" smtClean="0"/>
              <a:t>6 MGD and discharging to spreading grounds</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5</a:t>
            </a:fld>
            <a:endParaRPr lang="en-US" dirty="0"/>
          </a:p>
        </p:txBody>
      </p:sp>
    </p:spTree>
    <p:extLst>
      <p:ext uri="{BB962C8B-B14F-4D97-AF65-F5344CB8AC3E}">
        <p14:creationId xmlns:p14="http://schemas.microsoft.com/office/powerpoint/2010/main" val="8623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Numerous expansions for growth between 1987 and 1989</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6</a:t>
            </a:fld>
            <a:endParaRPr lang="en-US" dirty="0"/>
          </a:p>
        </p:txBody>
      </p:sp>
    </p:spTree>
    <p:extLst>
      <p:ext uri="{BB962C8B-B14F-4D97-AF65-F5344CB8AC3E}">
        <p14:creationId xmlns:p14="http://schemas.microsoft.com/office/powerpoint/2010/main" val="8623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Effort</a:t>
            </a:r>
            <a:r>
              <a:rPr lang="en-US" baseline="0" dirty="0" smtClean="0"/>
              <a:t> to produce recycled water in response to drought conditions</a:t>
            </a:r>
            <a:endParaRPr lang="en-US" dirty="0" smtClean="0"/>
          </a:p>
          <a:p>
            <a:pPr marL="171450" indent="-171450">
              <a:buFontTx/>
              <a:buChar char="-"/>
            </a:pPr>
            <a:r>
              <a:rPr lang="en-US" dirty="0" smtClean="0"/>
              <a:t>Produce</a:t>
            </a:r>
            <a:r>
              <a:rPr lang="en-US" baseline="0" dirty="0" smtClean="0"/>
              <a:t> recycled water for Mountain View Power Plant</a:t>
            </a:r>
          </a:p>
          <a:p>
            <a:pPr marL="171450" indent="-171450">
              <a:buFontTx/>
              <a:buChar char="-"/>
            </a:pPr>
            <a:r>
              <a:rPr lang="en-US" baseline="0" dirty="0" smtClean="0"/>
              <a:t>Engine and transmission analogy</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7</a:t>
            </a:fld>
            <a:endParaRPr lang="en-US" dirty="0"/>
          </a:p>
        </p:txBody>
      </p:sp>
    </p:spTree>
    <p:extLst>
      <p:ext uri="{BB962C8B-B14F-4D97-AF65-F5344CB8AC3E}">
        <p14:creationId xmlns:p14="http://schemas.microsoft.com/office/powerpoint/2010/main" val="86238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Trickling filter from 1972 and secondary clarifier from 1988 out of service due to evolving technology and reduced flows to conventional treatment side</a:t>
            </a:r>
          </a:p>
          <a:p>
            <a:pPr marL="171450" indent="-171450">
              <a:buFontTx/>
              <a:buChar char="-"/>
            </a:pPr>
            <a:r>
              <a:rPr lang="en-US" baseline="0" dirty="0" smtClean="0"/>
              <a:t>Current plant is a composition of 57 years of infrastructure</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8</a:t>
            </a:fld>
            <a:endParaRPr lang="en-US" dirty="0"/>
          </a:p>
        </p:txBody>
      </p:sp>
    </p:spTree>
    <p:extLst>
      <p:ext uri="{BB962C8B-B14F-4D97-AF65-F5344CB8AC3E}">
        <p14:creationId xmlns:p14="http://schemas.microsoft.com/office/powerpoint/2010/main" val="366638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9</a:t>
            </a:fld>
            <a:endParaRPr lang="en-US" dirty="0"/>
          </a:p>
        </p:txBody>
      </p:sp>
    </p:spTree>
    <p:extLst>
      <p:ext uri="{BB962C8B-B14F-4D97-AF65-F5344CB8AC3E}">
        <p14:creationId xmlns:p14="http://schemas.microsoft.com/office/powerpoint/2010/main" val="2278993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8277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661734"/>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4250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661734"/>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250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smtClean="0"/>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1"/>
          <a:stretch>
            <a:fillRect/>
          </a:stretch>
        </p:blipFill>
        <p:spPr>
          <a:xfrm>
            <a:off x="0" y="5435827"/>
            <a:ext cx="9144000" cy="1420586"/>
          </a:xfrm>
          <a:prstGeom prst="rect">
            <a:avLst/>
          </a:prstGeom>
        </p:spPr>
      </p:pic>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547908" y="6248400"/>
            <a:ext cx="2562225" cy="504825"/>
          </a:xfrm>
          <a:prstGeom prst="rect">
            <a:avLst/>
          </a:prstGeom>
        </p:spPr>
      </p:pic>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54862" y="6248399"/>
            <a:ext cx="493046" cy="504825"/>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1" r:id="rId8"/>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file:///\\files\Engineering\Capital%20Projects\523402%20WASTEWATER%20PROJECTS\WWTP%20Facility%20Assessment%20-%20JL%2073346\6%20DESIGN\RFP\RFP\WWTP%20SIte%20Plan.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0297"/>
            <a:ext cx="7681913" cy="1523495"/>
          </a:xfrm>
        </p:spPr>
        <p:txBody>
          <a:bodyPr/>
          <a:lstStyle/>
          <a:p>
            <a:r>
              <a:rPr lang="en-US" dirty="0"/>
              <a:t>Municipal </a:t>
            </a:r>
            <a:r>
              <a:rPr lang="en-US" dirty="0" smtClean="0"/>
              <a:t>Utilities &amp; Engineering Department</a:t>
            </a:r>
            <a:br>
              <a:rPr lang="en-US" dirty="0" smtClean="0"/>
            </a:br>
            <a:endParaRPr lang="en-US" dirty="0"/>
          </a:p>
        </p:txBody>
      </p:sp>
      <p:sp>
        <p:nvSpPr>
          <p:cNvPr id="3" name="Subtitle 2"/>
          <p:cNvSpPr>
            <a:spLocks noGrp="1"/>
          </p:cNvSpPr>
          <p:nvPr>
            <p:ph type="subTitle" idx="1"/>
          </p:nvPr>
        </p:nvSpPr>
        <p:spPr>
          <a:xfrm>
            <a:off x="533400" y="5334000"/>
            <a:ext cx="8317406" cy="4724400"/>
          </a:xfrm>
        </p:spPr>
        <p:txBody>
          <a:bodyPr>
            <a:normAutofit/>
          </a:bodyPr>
          <a:lstStyle/>
          <a:p>
            <a:r>
              <a:rPr lang="en-US" dirty="0" smtClean="0"/>
              <a:t>Status of the City of Redlands Wastewater Treatment Plant (WWTP)</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37"/>
          <a:stretch/>
        </p:blipFill>
        <p:spPr bwMode="auto">
          <a:xfrm>
            <a:off x="2057400" y="1658002"/>
            <a:ext cx="5070843" cy="35997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Operations Challenges</a:t>
            </a:r>
            <a:endParaRPr lang="en-US" dirty="0"/>
          </a:p>
        </p:txBody>
      </p:sp>
      <p:sp>
        <p:nvSpPr>
          <p:cNvPr id="6" name="Text Placeholder 5"/>
          <p:cNvSpPr>
            <a:spLocks noGrp="1"/>
          </p:cNvSpPr>
          <p:nvPr>
            <p:ph sz="half" idx="1"/>
          </p:nvPr>
        </p:nvSpPr>
        <p:spPr>
          <a:xfrm>
            <a:off x="381000" y="914400"/>
            <a:ext cx="7086600" cy="2819400"/>
          </a:xfrm>
        </p:spPr>
        <p:txBody>
          <a:bodyPr>
            <a:normAutofit/>
          </a:bodyPr>
          <a:lstStyle/>
          <a:p>
            <a:r>
              <a:rPr lang="en-US" sz="3200" dirty="0" smtClean="0"/>
              <a:t>Membrane Bioreactor (MBR)</a:t>
            </a:r>
          </a:p>
          <a:p>
            <a:pPr lvl="1"/>
            <a:r>
              <a:rPr lang="en-US" sz="3000" dirty="0" smtClean="0"/>
              <a:t>MBR completed in 2004 </a:t>
            </a:r>
          </a:p>
          <a:p>
            <a:pPr lvl="1"/>
            <a:r>
              <a:rPr lang="en-US" sz="3000" dirty="0" smtClean="0"/>
              <a:t>Typical lifespan = 8 years</a:t>
            </a:r>
          </a:p>
          <a:p>
            <a:pPr marL="347914" lvl="1" indent="0">
              <a:buNone/>
            </a:pPr>
            <a:endParaRPr lang="en-US" sz="3000" b="1" i="1" u="sng" dirty="0" smtClean="0">
              <a:solidFill>
                <a:srgbClr val="FF0000"/>
              </a:solidFill>
            </a:endParaRPr>
          </a:p>
          <a:p>
            <a:pPr marL="347914" lvl="1" indent="0">
              <a:buNone/>
            </a:pPr>
            <a:endParaRPr lang="en-US" sz="2800" b="1" i="1" u="sng" dirty="0">
              <a:solidFill>
                <a:srgbClr val="FF0000"/>
              </a:solidFill>
            </a:endParaRPr>
          </a:p>
          <a:p>
            <a:endParaRPr lang="en-US" sz="3200" b="1" i="1" u="sng" dirty="0" smtClean="0">
              <a:solidFill>
                <a:srgbClr val="FF0000"/>
              </a:solidFill>
            </a:endParaRPr>
          </a:p>
        </p:txBody>
      </p:sp>
      <p:pic>
        <p:nvPicPr>
          <p:cNvPr id="8" name="Content Placeholder 1"/>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858" r="25068"/>
          <a:stretch/>
        </p:blipFill>
        <p:spPr>
          <a:xfrm>
            <a:off x="5791200" y="1066800"/>
            <a:ext cx="3053856" cy="407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3615"/>
          <a:stretch/>
        </p:blipFill>
        <p:spPr bwMode="auto">
          <a:xfrm>
            <a:off x="1524000" y="2572405"/>
            <a:ext cx="2939614" cy="3786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207" y="2891712"/>
            <a:ext cx="42672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04582" y="3036617"/>
            <a:ext cx="3942294" cy="2956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11750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Operations Challenges</a:t>
            </a:r>
            <a:endParaRPr lang="en-US" dirty="0"/>
          </a:p>
        </p:txBody>
      </p:sp>
      <p:sp>
        <p:nvSpPr>
          <p:cNvPr id="6" name="Text Placeholder 5"/>
          <p:cNvSpPr>
            <a:spLocks noGrp="1"/>
          </p:cNvSpPr>
          <p:nvPr>
            <p:ph sz="half" idx="1"/>
          </p:nvPr>
        </p:nvSpPr>
        <p:spPr>
          <a:xfrm>
            <a:off x="381000" y="914400"/>
            <a:ext cx="8534400" cy="2743200"/>
          </a:xfrm>
        </p:spPr>
        <p:txBody>
          <a:bodyPr>
            <a:normAutofit/>
          </a:bodyPr>
          <a:lstStyle/>
          <a:p>
            <a:r>
              <a:rPr lang="en-US" sz="3200" dirty="0" smtClean="0"/>
              <a:t>Aeration Basins</a:t>
            </a:r>
          </a:p>
          <a:p>
            <a:pPr lvl="1"/>
            <a:r>
              <a:rPr lang="en-US" sz="3000" dirty="0" smtClean="0"/>
              <a:t>Constructed in 1972, modified in 2004</a:t>
            </a:r>
          </a:p>
          <a:p>
            <a:pPr lvl="1"/>
            <a:r>
              <a:rPr lang="en-US" sz="3000" dirty="0" smtClean="0"/>
              <a:t>Cannot isolate basins or maintain air diffusers </a:t>
            </a:r>
          </a:p>
          <a:p>
            <a:pPr marL="347914" lvl="1" indent="0">
              <a:buNone/>
            </a:pPr>
            <a:endParaRPr lang="en-US" sz="3000" b="1" i="1" u="sng" dirty="0" smtClean="0">
              <a:solidFill>
                <a:srgbClr val="FF0000"/>
              </a:solidFill>
            </a:endParaRPr>
          </a:p>
          <a:p>
            <a:pPr marL="347914" lvl="1" indent="0">
              <a:buNone/>
            </a:pPr>
            <a:endParaRPr lang="en-US" sz="2800" b="1" i="1" u="sng" dirty="0">
              <a:solidFill>
                <a:srgbClr val="FF0000"/>
              </a:solidFill>
            </a:endParaRPr>
          </a:p>
          <a:p>
            <a:endParaRPr lang="en-US" sz="3200" b="1" i="1" u="sng" dirty="0" smtClean="0">
              <a:solidFill>
                <a:srgbClr val="FF0000"/>
              </a:solidFill>
            </a:endParaRPr>
          </a:p>
        </p:txBody>
      </p:sp>
      <p:pic>
        <p:nvPicPr>
          <p:cNvPr id="4098" name="Picture 2" descr="K:\Capital Projects\523402 WASTEWATER PROJECTS\WWTP Rehabilitation - JL 73346\3 PLANNING_ PREDESIGN\RFP\Pre-Proposal Meeting\Photos\IMG_20180315_0954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520818"/>
            <a:ext cx="4267199"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42901" y="3041000"/>
            <a:ext cx="3962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10388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Operations Challenges</a:t>
            </a:r>
            <a:endParaRPr lang="en-US" dirty="0"/>
          </a:p>
        </p:txBody>
      </p:sp>
      <p:sp>
        <p:nvSpPr>
          <p:cNvPr id="6" name="Text Placeholder 5"/>
          <p:cNvSpPr>
            <a:spLocks noGrp="1"/>
          </p:cNvSpPr>
          <p:nvPr>
            <p:ph sz="half" idx="1"/>
          </p:nvPr>
        </p:nvSpPr>
        <p:spPr>
          <a:xfrm>
            <a:off x="381000" y="914400"/>
            <a:ext cx="8534400" cy="2743200"/>
          </a:xfrm>
        </p:spPr>
        <p:txBody>
          <a:bodyPr>
            <a:normAutofit/>
          </a:bodyPr>
          <a:lstStyle/>
          <a:p>
            <a:r>
              <a:rPr lang="en-US" sz="3200" dirty="0"/>
              <a:t>Electrical Infrastructure</a:t>
            </a:r>
          </a:p>
          <a:p>
            <a:pPr lvl="1"/>
            <a:r>
              <a:rPr lang="en-US" dirty="0"/>
              <a:t>Aging electrical system, some equipment from 1962</a:t>
            </a:r>
          </a:p>
          <a:p>
            <a:pPr lvl="1"/>
            <a:r>
              <a:rPr lang="en-US" dirty="0" smtClean="0"/>
              <a:t>Critical electrical service infrastructure installed </a:t>
            </a:r>
            <a:r>
              <a:rPr lang="en-US" dirty="0"/>
              <a:t>in 1972</a:t>
            </a:r>
          </a:p>
          <a:p>
            <a:pPr lvl="1"/>
            <a:r>
              <a:rPr lang="en-US" dirty="0"/>
              <a:t>Update to current code requirements</a:t>
            </a:r>
          </a:p>
          <a:p>
            <a:pPr marL="347914" lvl="1" indent="0">
              <a:buNone/>
            </a:pPr>
            <a:endParaRPr lang="en-US" sz="3000" b="1" i="1" u="sng" dirty="0" smtClean="0">
              <a:solidFill>
                <a:srgbClr val="FF0000"/>
              </a:solidFill>
            </a:endParaRPr>
          </a:p>
          <a:p>
            <a:pPr marL="347914" lvl="1" indent="0">
              <a:buNone/>
            </a:pPr>
            <a:endParaRPr lang="en-US" sz="2800" b="1" i="1" u="sng" dirty="0">
              <a:solidFill>
                <a:srgbClr val="FF0000"/>
              </a:solidFill>
            </a:endParaRPr>
          </a:p>
          <a:p>
            <a:endParaRPr lang="en-US" sz="3200" b="1" i="1" u="sng" dirty="0" smtClean="0">
              <a:solidFill>
                <a:srgbClr val="FF0000"/>
              </a:solidFill>
            </a:endParaRP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48" t="19193" r="9986" b="7629"/>
          <a:stretch/>
        </p:blipFill>
        <p:spPr bwMode="auto">
          <a:xfrm rot="5400000">
            <a:off x="5619305" y="2897039"/>
            <a:ext cx="3851150" cy="2626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36" t="19291" r="13739" b="7532"/>
          <a:stretch/>
        </p:blipFill>
        <p:spPr bwMode="auto">
          <a:xfrm rot="5400000">
            <a:off x="1728918" y="3300282"/>
            <a:ext cx="3704963"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2209799" y="6155032"/>
            <a:ext cx="2743200" cy="369332"/>
          </a:xfrm>
          <a:prstGeom prst="rect">
            <a:avLst/>
          </a:prstGeom>
          <a:solidFill>
            <a:schemeClr val="tx1"/>
          </a:solidFill>
        </p:spPr>
        <p:txBody>
          <a:bodyPr wrap="square" rtlCol="0">
            <a:spAutoFit/>
          </a:bodyPr>
          <a:lstStyle/>
          <a:p>
            <a:r>
              <a:rPr lang="en-US" dirty="0" smtClean="0">
                <a:solidFill>
                  <a:schemeClr val="bg1"/>
                </a:solidFill>
              </a:rPr>
              <a:t>1962 Motor Control Center</a:t>
            </a:r>
            <a:endParaRPr lang="en-US" dirty="0">
              <a:solidFill>
                <a:schemeClr val="bg1"/>
              </a:solidFill>
            </a:endParaRPr>
          </a:p>
        </p:txBody>
      </p:sp>
      <p:sp>
        <p:nvSpPr>
          <p:cNvPr id="7" name="TextBox 6"/>
          <p:cNvSpPr txBox="1"/>
          <p:nvPr/>
        </p:nvSpPr>
        <p:spPr>
          <a:xfrm>
            <a:off x="6260086" y="2292287"/>
            <a:ext cx="2598163" cy="369332"/>
          </a:xfrm>
          <a:prstGeom prst="rect">
            <a:avLst/>
          </a:prstGeom>
          <a:solidFill>
            <a:schemeClr val="tx1"/>
          </a:solidFill>
        </p:spPr>
        <p:txBody>
          <a:bodyPr wrap="square" rtlCol="0">
            <a:spAutoFit/>
          </a:bodyPr>
          <a:lstStyle/>
          <a:p>
            <a:pPr algn="ctr"/>
            <a:r>
              <a:rPr lang="en-US" dirty="0" smtClean="0">
                <a:solidFill>
                  <a:schemeClr val="bg1"/>
                </a:solidFill>
              </a:rPr>
              <a:t>1972 Switchboard</a:t>
            </a:r>
            <a:endParaRPr lang="en-US" dirty="0">
              <a:solidFill>
                <a:schemeClr val="bg1"/>
              </a:solidFill>
            </a:endParaRPr>
          </a:p>
        </p:txBody>
      </p:sp>
    </p:spTree>
    <p:extLst>
      <p:ext uri="{BB962C8B-B14F-4D97-AF65-F5344CB8AC3E}">
        <p14:creationId xmlns:p14="http://schemas.microsoft.com/office/powerpoint/2010/main" val="1018117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animEffect transition="in" filter="fade">
                                      <p:cBhvr>
                                        <p:cTn id="15" dur="500"/>
                                        <p:tgtEl>
                                          <p:spTgt spid="51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Operations Challenges</a:t>
            </a:r>
            <a:endParaRPr lang="en-US" dirty="0"/>
          </a:p>
        </p:txBody>
      </p:sp>
      <p:sp>
        <p:nvSpPr>
          <p:cNvPr id="6" name="Text Placeholder 5"/>
          <p:cNvSpPr>
            <a:spLocks noGrp="1"/>
          </p:cNvSpPr>
          <p:nvPr>
            <p:ph sz="half" idx="1"/>
          </p:nvPr>
        </p:nvSpPr>
        <p:spPr>
          <a:xfrm>
            <a:off x="381000" y="914400"/>
            <a:ext cx="8534400" cy="2743200"/>
          </a:xfrm>
        </p:spPr>
        <p:txBody>
          <a:bodyPr>
            <a:normAutofit/>
          </a:bodyPr>
          <a:lstStyle/>
          <a:p>
            <a:r>
              <a:rPr lang="en-US" dirty="0"/>
              <a:t>Supervisory Control and Data Acquisition</a:t>
            </a:r>
          </a:p>
          <a:p>
            <a:pPr lvl="1"/>
            <a:r>
              <a:rPr lang="en-US" dirty="0"/>
              <a:t>Many of the WWTP key processes are not connected to the SCADA system and </a:t>
            </a:r>
            <a:r>
              <a:rPr lang="en-US" dirty="0" smtClean="0"/>
              <a:t>are controlled </a:t>
            </a:r>
            <a:r>
              <a:rPr lang="en-US" dirty="0"/>
              <a:t>manually</a:t>
            </a:r>
          </a:p>
          <a:p>
            <a:pPr marL="347914" lvl="1" indent="0">
              <a:buNone/>
            </a:pPr>
            <a:endParaRPr lang="en-US" sz="3000" b="1" i="1" u="sng" dirty="0" smtClean="0">
              <a:solidFill>
                <a:srgbClr val="FF0000"/>
              </a:solidFill>
            </a:endParaRPr>
          </a:p>
          <a:p>
            <a:pPr marL="347914" lvl="1" indent="0">
              <a:buNone/>
            </a:pPr>
            <a:endParaRPr lang="en-US" sz="2800" b="1" i="1" u="sng" dirty="0">
              <a:solidFill>
                <a:srgbClr val="FF0000"/>
              </a:solidFill>
            </a:endParaRPr>
          </a:p>
          <a:p>
            <a:endParaRPr lang="en-US" sz="3200" b="1" i="1" u="sng" dirty="0" smtClean="0">
              <a:solidFill>
                <a:srgbClr val="FF0000"/>
              </a:solidFill>
            </a:endParaRP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3" t="11522" b="10162"/>
          <a:stretch/>
        </p:blipFill>
        <p:spPr bwMode="auto">
          <a:xfrm>
            <a:off x="1676400" y="2286000"/>
            <a:ext cx="6096000" cy="3675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66731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Operations Challenges</a:t>
            </a:r>
            <a:endParaRPr lang="en-US" dirty="0"/>
          </a:p>
        </p:txBody>
      </p:sp>
      <p:sp>
        <p:nvSpPr>
          <p:cNvPr id="6" name="Text Placeholder 5"/>
          <p:cNvSpPr>
            <a:spLocks noGrp="1"/>
          </p:cNvSpPr>
          <p:nvPr>
            <p:ph sz="half" idx="1"/>
          </p:nvPr>
        </p:nvSpPr>
        <p:spPr>
          <a:xfrm>
            <a:off x="381000" y="914400"/>
            <a:ext cx="8534400" cy="5105400"/>
          </a:xfrm>
        </p:spPr>
        <p:txBody>
          <a:bodyPr>
            <a:normAutofit/>
          </a:bodyPr>
          <a:lstStyle/>
          <a:p>
            <a:r>
              <a:rPr lang="en-US" sz="3200" dirty="0" smtClean="0"/>
              <a:t>Efficiency</a:t>
            </a:r>
            <a:endParaRPr lang="en-US" sz="3200" dirty="0"/>
          </a:p>
          <a:p>
            <a:pPr lvl="1"/>
            <a:r>
              <a:rPr lang="en-US" dirty="0" smtClean="0"/>
              <a:t>Energy </a:t>
            </a:r>
          </a:p>
          <a:p>
            <a:pPr lvl="1"/>
            <a:r>
              <a:rPr lang="en-US" dirty="0" smtClean="0"/>
              <a:t>Limited operational flexibility to treat evolving </a:t>
            </a:r>
            <a:r>
              <a:rPr lang="en-US" dirty="0"/>
              <a:t>incoming </a:t>
            </a:r>
            <a:r>
              <a:rPr lang="en-US" dirty="0" smtClean="0"/>
              <a:t>flow</a:t>
            </a:r>
          </a:p>
          <a:p>
            <a:pPr lvl="3"/>
            <a:r>
              <a:rPr lang="en-US" sz="2400" dirty="0" smtClean="0"/>
              <a:t>Water conservation</a:t>
            </a:r>
          </a:p>
          <a:p>
            <a:pPr lvl="3"/>
            <a:r>
              <a:rPr lang="en-US" sz="2400" dirty="0" smtClean="0"/>
              <a:t>Industry discharge</a:t>
            </a:r>
          </a:p>
          <a:p>
            <a:pPr lvl="1">
              <a:spcAft>
                <a:spcPts val="1200"/>
              </a:spcAft>
            </a:pPr>
            <a:r>
              <a:rPr lang="en-US" dirty="0" smtClean="0"/>
              <a:t>Technology improvements to increase treatment efficiency</a:t>
            </a:r>
            <a:endParaRPr lang="en-US" dirty="0"/>
          </a:p>
          <a:p>
            <a:r>
              <a:rPr lang="en-US" sz="3200" dirty="0" smtClean="0"/>
              <a:t>Reliability</a:t>
            </a:r>
            <a:endParaRPr lang="en-US" sz="3200" dirty="0"/>
          </a:p>
          <a:p>
            <a:pPr lvl="1"/>
            <a:r>
              <a:rPr lang="en-US" dirty="0"/>
              <a:t>Provide redundancy of critical </a:t>
            </a:r>
            <a:r>
              <a:rPr lang="en-US" dirty="0" smtClean="0"/>
              <a:t>processes</a:t>
            </a:r>
          </a:p>
          <a:p>
            <a:pPr lvl="1"/>
            <a:r>
              <a:rPr lang="en-US" dirty="0" smtClean="0"/>
              <a:t>Limited parts for repairs leading to abandonment or increased costs and delay for repair</a:t>
            </a:r>
          </a:p>
          <a:p>
            <a:pPr marL="347914" lvl="1" indent="0">
              <a:buNone/>
            </a:pPr>
            <a:endParaRPr lang="en-US" dirty="0" smtClean="0"/>
          </a:p>
          <a:p>
            <a:pPr lvl="1"/>
            <a:endParaRPr lang="en-US" dirty="0" smtClean="0"/>
          </a:p>
          <a:p>
            <a:pPr marL="347914" lvl="1" indent="0">
              <a:buNone/>
            </a:pPr>
            <a:endParaRPr lang="en-US" sz="3000" b="1" i="1" u="sng" dirty="0" smtClean="0">
              <a:solidFill>
                <a:srgbClr val="FF0000"/>
              </a:solidFill>
            </a:endParaRPr>
          </a:p>
          <a:p>
            <a:pPr marL="347914" lvl="1" indent="0">
              <a:buNone/>
            </a:pPr>
            <a:endParaRPr lang="en-US" sz="2800" b="1" i="1" u="sng" dirty="0">
              <a:solidFill>
                <a:srgbClr val="FF0000"/>
              </a:solidFill>
            </a:endParaRPr>
          </a:p>
          <a:p>
            <a:pPr marL="0" indent="0">
              <a:buNone/>
            </a:pPr>
            <a:endParaRPr lang="en-US" sz="3200" b="1" i="1" u="sng" dirty="0" smtClean="0">
              <a:solidFill>
                <a:srgbClr val="FF0000"/>
              </a:solidFill>
            </a:endParaRPr>
          </a:p>
        </p:txBody>
      </p:sp>
    </p:spTree>
    <p:extLst>
      <p:ext uri="{BB962C8B-B14F-4D97-AF65-F5344CB8AC3E}">
        <p14:creationId xmlns:p14="http://schemas.microsoft.com/office/powerpoint/2010/main" val="10520012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Operations Challenges</a:t>
            </a:r>
            <a:endParaRPr lang="en-US" dirty="0"/>
          </a:p>
        </p:txBody>
      </p:sp>
      <p:sp>
        <p:nvSpPr>
          <p:cNvPr id="7" name="Text Placeholder 5"/>
          <p:cNvSpPr>
            <a:spLocks noGrp="1"/>
          </p:cNvSpPr>
          <p:nvPr>
            <p:ph sz="half" idx="1"/>
          </p:nvPr>
        </p:nvSpPr>
        <p:spPr>
          <a:xfrm>
            <a:off x="381000" y="1066800"/>
            <a:ext cx="8534400" cy="5181600"/>
          </a:xfrm>
        </p:spPr>
        <p:txBody>
          <a:bodyPr>
            <a:normAutofit/>
          </a:bodyPr>
          <a:lstStyle/>
          <a:p>
            <a:r>
              <a:rPr lang="en-US" sz="3200" dirty="0" smtClean="0"/>
              <a:t>Additional challenges:</a:t>
            </a:r>
          </a:p>
          <a:p>
            <a:pPr lvl="1">
              <a:spcBef>
                <a:spcPts val="1200"/>
              </a:spcBef>
            </a:pPr>
            <a:r>
              <a:rPr lang="en-US" sz="2800" dirty="0" smtClean="0"/>
              <a:t>Evaluate in kind replacement for MBR</a:t>
            </a:r>
            <a:endParaRPr lang="en-US" sz="2800" dirty="0"/>
          </a:p>
          <a:p>
            <a:pPr lvl="1">
              <a:spcBef>
                <a:spcPts val="1200"/>
              </a:spcBef>
            </a:pPr>
            <a:r>
              <a:rPr lang="en-US" sz="2800" dirty="0" smtClean="0"/>
              <a:t>Constant reactive state from operations staff</a:t>
            </a:r>
          </a:p>
          <a:p>
            <a:pPr lvl="1">
              <a:spcBef>
                <a:spcPts val="1200"/>
              </a:spcBef>
            </a:pPr>
            <a:r>
              <a:rPr lang="en-US" sz="2800" dirty="0" smtClean="0"/>
              <a:t>Difficult to maintain regulatory compliance with potential failures of critical infrastructure</a:t>
            </a:r>
          </a:p>
          <a:p>
            <a:pPr lvl="1">
              <a:spcBef>
                <a:spcPts val="1200"/>
              </a:spcBef>
            </a:pPr>
            <a:r>
              <a:rPr lang="en-US" sz="2800" dirty="0" smtClean="0"/>
              <a:t>Pending implementation of best management practices from regulatory agencies</a:t>
            </a:r>
          </a:p>
          <a:p>
            <a:pPr lvl="1">
              <a:spcBef>
                <a:spcPts val="1200"/>
              </a:spcBef>
            </a:pPr>
            <a:r>
              <a:rPr lang="en-US" sz="2800" dirty="0" smtClean="0"/>
              <a:t>Potential to impede future economic development</a:t>
            </a:r>
          </a:p>
          <a:p>
            <a:pPr marL="347914" lvl="1" indent="0">
              <a:spcBef>
                <a:spcPts val="1200"/>
              </a:spcBef>
              <a:buNone/>
            </a:pPr>
            <a:endParaRPr lang="en-US" dirty="0" smtClean="0"/>
          </a:p>
          <a:p>
            <a:pPr marL="347914" lvl="1" indent="0">
              <a:spcBef>
                <a:spcPts val="1200"/>
              </a:spcBef>
              <a:buNone/>
            </a:pPr>
            <a:endParaRPr lang="en-US" sz="2800" dirty="0" smtClean="0"/>
          </a:p>
          <a:p>
            <a:pPr marL="953785" lvl="3" indent="0">
              <a:buNone/>
            </a:pPr>
            <a:endParaRPr lang="en-US" dirty="0" smtClean="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29645946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Condition Assessment</a:t>
            </a:r>
            <a:endParaRPr lang="en-US" dirty="0"/>
          </a:p>
        </p:txBody>
      </p:sp>
      <p:sp>
        <p:nvSpPr>
          <p:cNvPr id="6" name="Text Placeholder 5"/>
          <p:cNvSpPr>
            <a:spLocks noGrp="1"/>
          </p:cNvSpPr>
          <p:nvPr>
            <p:ph sz="half" idx="1"/>
          </p:nvPr>
        </p:nvSpPr>
        <p:spPr>
          <a:xfrm>
            <a:off x="381000" y="1066800"/>
            <a:ext cx="8610600" cy="5181600"/>
          </a:xfrm>
        </p:spPr>
        <p:txBody>
          <a:bodyPr>
            <a:normAutofit/>
          </a:bodyPr>
          <a:lstStyle/>
          <a:p>
            <a:pPr>
              <a:spcBef>
                <a:spcPts val="2400"/>
              </a:spcBef>
              <a:spcAft>
                <a:spcPts val="1200"/>
              </a:spcAft>
            </a:pPr>
            <a:r>
              <a:rPr lang="en-US" sz="3200" dirty="0"/>
              <a:t>How do we address the challenges</a:t>
            </a:r>
            <a:r>
              <a:rPr lang="en-US" sz="3200" dirty="0" smtClean="0"/>
              <a:t>?</a:t>
            </a:r>
            <a:endParaRPr lang="en-US" sz="3200" dirty="0"/>
          </a:p>
          <a:p>
            <a:pPr>
              <a:spcBef>
                <a:spcPts val="2400"/>
              </a:spcBef>
              <a:spcAft>
                <a:spcPts val="1200"/>
              </a:spcAft>
            </a:pPr>
            <a:r>
              <a:rPr lang="en-US" sz="3200" dirty="0" smtClean="0"/>
              <a:t>Request for Proposals (RFP) in early 2018 </a:t>
            </a:r>
          </a:p>
          <a:p>
            <a:pPr>
              <a:spcBef>
                <a:spcPts val="2400"/>
              </a:spcBef>
              <a:spcAft>
                <a:spcPts val="1200"/>
              </a:spcAft>
            </a:pPr>
            <a:r>
              <a:rPr lang="en-US" sz="3200" dirty="0" smtClean="0"/>
              <a:t>Purpose:</a:t>
            </a:r>
            <a:endParaRPr lang="en-US" sz="3200" dirty="0"/>
          </a:p>
          <a:p>
            <a:pPr lvl="1">
              <a:spcAft>
                <a:spcPts val="1200"/>
              </a:spcAft>
            </a:pPr>
            <a:r>
              <a:rPr lang="en-US" sz="2800" dirty="0" smtClean="0"/>
              <a:t>Independent assessment of facilities</a:t>
            </a:r>
          </a:p>
          <a:p>
            <a:pPr lvl="1">
              <a:spcAft>
                <a:spcPts val="1200"/>
              </a:spcAft>
            </a:pPr>
            <a:r>
              <a:rPr lang="en-US" sz="2800" dirty="0" smtClean="0"/>
              <a:t>Roadmap for future</a:t>
            </a:r>
            <a:endParaRPr lang="en-US" dirty="0" smtClean="0"/>
          </a:p>
          <a:p>
            <a:pPr marL="347914" lvl="1" indent="0">
              <a:spcBef>
                <a:spcPts val="1200"/>
              </a:spcBef>
              <a:buNone/>
            </a:pPr>
            <a:endParaRPr lang="en-US" sz="2800" dirty="0" smtClean="0"/>
          </a:p>
          <a:p>
            <a:pPr marL="953785" lvl="3" indent="0">
              <a:buNone/>
            </a:pPr>
            <a:endParaRPr lang="en-US" dirty="0" smtClean="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34261475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RFP Scope</a:t>
            </a:r>
            <a:endParaRPr lang="en-US" dirty="0"/>
          </a:p>
        </p:txBody>
      </p:sp>
      <p:sp>
        <p:nvSpPr>
          <p:cNvPr id="6" name="Text Placeholder 5"/>
          <p:cNvSpPr>
            <a:spLocks noGrp="1"/>
          </p:cNvSpPr>
          <p:nvPr>
            <p:ph sz="half" idx="1"/>
          </p:nvPr>
        </p:nvSpPr>
        <p:spPr>
          <a:xfrm>
            <a:off x="381000" y="990600"/>
            <a:ext cx="8229600" cy="4572000"/>
          </a:xfrm>
        </p:spPr>
        <p:txBody>
          <a:bodyPr>
            <a:normAutofit/>
          </a:bodyPr>
          <a:lstStyle/>
          <a:p>
            <a:pPr>
              <a:spcBef>
                <a:spcPts val="3000"/>
              </a:spcBef>
            </a:pPr>
            <a:r>
              <a:rPr lang="en-US" sz="3200" dirty="0" smtClean="0"/>
              <a:t>Task 1 – Field Assessment</a:t>
            </a:r>
          </a:p>
          <a:p>
            <a:pPr>
              <a:spcBef>
                <a:spcPts val="3000"/>
              </a:spcBef>
            </a:pPr>
            <a:r>
              <a:rPr lang="en-US" sz="3200" dirty="0" smtClean="0"/>
              <a:t>Task </a:t>
            </a:r>
            <a:r>
              <a:rPr lang="en-US" sz="3200" dirty="0"/>
              <a:t>2 – </a:t>
            </a:r>
            <a:r>
              <a:rPr lang="en-US" sz="3200" dirty="0" smtClean="0"/>
              <a:t>Project Report/Implementation Plan</a:t>
            </a:r>
            <a:endParaRPr lang="en-US" sz="3200" dirty="0"/>
          </a:p>
          <a:p>
            <a:pPr>
              <a:spcBef>
                <a:spcPts val="3000"/>
              </a:spcBef>
            </a:pPr>
            <a:r>
              <a:rPr lang="en-US" sz="3200" dirty="0" smtClean="0"/>
              <a:t>Task 3 – Engineering Design Services</a:t>
            </a:r>
            <a:endParaRPr lang="en-US" sz="3200" dirty="0"/>
          </a:p>
          <a:p>
            <a:pPr>
              <a:spcBef>
                <a:spcPts val="3000"/>
              </a:spcBef>
            </a:pPr>
            <a:r>
              <a:rPr lang="en-US" sz="3200" dirty="0" smtClean="0"/>
              <a:t>Task </a:t>
            </a:r>
            <a:r>
              <a:rPr lang="en-US" sz="3200" dirty="0"/>
              <a:t>4 – Construction Management Services</a:t>
            </a:r>
          </a:p>
          <a:p>
            <a:pPr marL="0" indent="0">
              <a:buNone/>
            </a:pPr>
            <a:endParaRPr lang="en-US" sz="3200" dirty="0"/>
          </a:p>
          <a:p>
            <a:pPr marL="953785" lvl="3" indent="0">
              <a:buNone/>
            </a:pPr>
            <a:endParaRPr lang="en-US" dirty="0" smtClean="0"/>
          </a:p>
          <a:p>
            <a:pPr marL="665401" lvl="2" indent="0">
              <a:buNone/>
            </a:pPr>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7919944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RFP Outreach</a:t>
            </a:r>
            <a:endParaRPr lang="en-US" dirty="0"/>
          </a:p>
        </p:txBody>
      </p:sp>
      <p:sp>
        <p:nvSpPr>
          <p:cNvPr id="6" name="Text Placeholder 5"/>
          <p:cNvSpPr>
            <a:spLocks noGrp="1"/>
          </p:cNvSpPr>
          <p:nvPr>
            <p:ph sz="half" idx="1"/>
          </p:nvPr>
        </p:nvSpPr>
        <p:spPr>
          <a:xfrm>
            <a:off x="381000" y="1066800"/>
            <a:ext cx="8229600" cy="4648200"/>
          </a:xfrm>
        </p:spPr>
        <p:txBody>
          <a:bodyPr>
            <a:normAutofit/>
          </a:bodyPr>
          <a:lstStyle/>
          <a:p>
            <a:pPr>
              <a:spcBef>
                <a:spcPts val="1800"/>
              </a:spcBef>
              <a:spcAft>
                <a:spcPts val="1200"/>
              </a:spcAft>
            </a:pPr>
            <a:r>
              <a:rPr lang="en-US" sz="3200" dirty="0" smtClean="0"/>
              <a:t>Outreach effort</a:t>
            </a:r>
          </a:p>
          <a:p>
            <a:pPr>
              <a:spcBef>
                <a:spcPts val="1800"/>
              </a:spcBef>
            </a:pPr>
            <a:r>
              <a:rPr lang="en-US" sz="3200" dirty="0" smtClean="0"/>
              <a:t>Pre-proposal conference</a:t>
            </a:r>
          </a:p>
          <a:p>
            <a:pPr lvl="1"/>
            <a:r>
              <a:rPr lang="en-US" sz="2800" dirty="0" smtClean="0"/>
              <a:t>12 engineering consultants attended</a:t>
            </a:r>
          </a:p>
          <a:p>
            <a:pPr lvl="1">
              <a:spcAft>
                <a:spcPts val="1200"/>
              </a:spcAft>
            </a:pPr>
            <a:r>
              <a:rPr lang="en-US" sz="2800" dirty="0" smtClean="0"/>
              <a:t>2 hour tour and visual assessment</a:t>
            </a:r>
          </a:p>
          <a:p>
            <a:pPr>
              <a:spcBef>
                <a:spcPts val="1800"/>
              </a:spcBef>
            </a:pPr>
            <a:r>
              <a:rPr lang="en-US" sz="3200" dirty="0" smtClean="0"/>
              <a:t>Follow-up visits</a:t>
            </a:r>
          </a:p>
          <a:p>
            <a:pPr lvl="1"/>
            <a:r>
              <a:rPr lang="en-US" sz="2800" dirty="0" smtClean="0"/>
              <a:t>Staff provided 6 independent tours </a:t>
            </a:r>
          </a:p>
          <a:p>
            <a:pPr lvl="1"/>
            <a:r>
              <a:rPr lang="en-US" sz="2800" dirty="0" smtClean="0"/>
              <a:t>Over 200 hours spent assessing plant </a:t>
            </a:r>
          </a:p>
          <a:p>
            <a:endParaRPr lang="en-US" sz="3200" dirty="0" smtClean="0"/>
          </a:p>
          <a:p>
            <a:pPr marL="0" indent="0">
              <a:buNone/>
            </a:pPr>
            <a:endParaRPr lang="en-US" sz="3200" dirty="0" smtClean="0"/>
          </a:p>
          <a:p>
            <a:pPr marL="953785" lvl="3" indent="0">
              <a:buNone/>
            </a:pPr>
            <a:endParaRPr lang="en-US" dirty="0" smtClean="0"/>
          </a:p>
          <a:p>
            <a:pPr marL="665401" lvl="2" indent="0">
              <a:buNone/>
            </a:pPr>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0421296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RFP Process</a:t>
            </a:r>
            <a:endParaRPr lang="en-US" dirty="0"/>
          </a:p>
        </p:txBody>
      </p:sp>
      <p:sp>
        <p:nvSpPr>
          <p:cNvPr id="6" name="Text Placeholder 5"/>
          <p:cNvSpPr>
            <a:spLocks noGrp="1"/>
          </p:cNvSpPr>
          <p:nvPr>
            <p:ph sz="half" idx="1"/>
          </p:nvPr>
        </p:nvSpPr>
        <p:spPr>
          <a:xfrm>
            <a:off x="381000" y="914400"/>
            <a:ext cx="8534400" cy="5791200"/>
          </a:xfrm>
        </p:spPr>
        <p:txBody>
          <a:bodyPr>
            <a:normAutofit/>
          </a:bodyPr>
          <a:lstStyle/>
          <a:p>
            <a:pPr>
              <a:spcBef>
                <a:spcPts val="1800"/>
              </a:spcBef>
            </a:pPr>
            <a:r>
              <a:rPr lang="en-US" sz="3200" dirty="0" smtClean="0"/>
              <a:t>Received 4 proposals </a:t>
            </a:r>
          </a:p>
          <a:p>
            <a:pPr>
              <a:spcBef>
                <a:spcPts val="1800"/>
              </a:spcBef>
            </a:pPr>
            <a:r>
              <a:rPr lang="en-US" sz="3200" dirty="0" smtClean="0"/>
              <a:t>Evaluation Process</a:t>
            </a:r>
          </a:p>
          <a:p>
            <a:pPr lvl="1">
              <a:spcBef>
                <a:spcPts val="300"/>
              </a:spcBef>
              <a:spcAft>
                <a:spcPts val="300"/>
              </a:spcAft>
            </a:pPr>
            <a:r>
              <a:rPr lang="en-US" sz="2800" dirty="0" smtClean="0"/>
              <a:t>Reviewed proposals</a:t>
            </a:r>
          </a:p>
          <a:p>
            <a:pPr lvl="1">
              <a:spcBef>
                <a:spcPts val="300"/>
              </a:spcBef>
              <a:spcAft>
                <a:spcPts val="300"/>
              </a:spcAft>
            </a:pPr>
            <a:r>
              <a:rPr lang="en-US" sz="2800" dirty="0" smtClean="0"/>
              <a:t>Completed interviews</a:t>
            </a:r>
          </a:p>
          <a:p>
            <a:pPr>
              <a:lnSpc>
                <a:spcPct val="100000"/>
              </a:lnSpc>
              <a:spcBef>
                <a:spcPts val="1800"/>
              </a:spcBef>
            </a:pPr>
            <a:r>
              <a:rPr lang="en-US" sz="3200" dirty="0" smtClean="0"/>
              <a:t>Developed scope of work based </a:t>
            </a:r>
            <a:r>
              <a:rPr lang="en-US" sz="3200" dirty="0"/>
              <a:t>on:</a:t>
            </a:r>
          </a:p>
          <a:p>
            <a:pPr lvl="1">
              <a:spcBef>
                <a:spcPts val="300"/>
              </a:spcBef>
              <a:spcAft>
                <a:spcPts val="300"/>
              </a:spcAft>
            </a:pPr>
            <a:r>
              <a:rPr lang="en-US" sz="2800" dirty="0" smtClean="0"/>
              <a:t>Visual Assessment;</a:t>
            </a:r>
          </a:p>
          <a:p>
            <a:pPr lvl="1">
              <a:spcBef>
                <a:spcPts val="300"/>
              </a:spcBef>
              <a:spcAft>
                <a:spcPts val="300"/>
              </a:spcAft>
            </a:pPr>
            <a:r>
              <a:rPr lang="en-US" sz="2800" dirty="0" smtClean="0"/>
              <a:t>Standard industry practices; </a:t>
            </a:r>
          </a:p>
          <a:p>
            <a:pPr lvl="1">
              <a:spcBef>
                <a:spcPts val="300"/>
              </a:spcBef>
              <a:spcAft>
                <a:spcPts val="300"/>
              </a:spcAft>
            </a:pPr>
            <a:r>
              <a:rPr lang="en-US" sz="2800" dirty="0" smtClean="0"/>
              <a:t>Recommendation of engineering professionals; and </a:t>
            </a:r>
          </a:p>
          <a:p>
            <a:pPr lvl="1">
              <a:spcBef>
                <a:spcPts val="300"/>
              </a:spcBef>
              <a:spcAft>
                <a:spcPts val="300"/>
              </a:spcAft>
            </a:pPr>
            <a:r>
              <a:rPr lang="en-US" sz="2800" dirty="0" smtClean="0"/>
              <a:t>Discussion with field operations staff.</a:t>
            </a:r>
          </a:p>
          <a:p>
            <a:pPr marL="0" indent="0">
              <a:buNone/>
            </a:pPr>
            <a:endParaRPr lang="en-US" dirty="0" smtClean="0"/>
          </a:p>
          <a:p>
            <a:pPr marL="0" indent="0">
              <a:buNone/>
            </a:pPr>
            <a:r>
              <a:rPr lang="en-US" sz="3200" dirty="0" smtClean="0"/>
              <a:t>	</a:t>
            </a:r>
          </a:p>
          <a:p>
            <a:pPr marL="953785" lvl="3" indent="0">
              <a:buNone/>
            </a:pPr>
            <a:endParaRPr lang="en-US" dirty="0" smtClean="0"/>
          </a:p>
          <a:p>
            <a:pPr marL="665401" lvl="2" indent="0">
              <a:buNone/>
            </a:pPr>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8851420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609398"/>
          </a:xfrm>
        </p:spPr>
        <p:txBody>
          <a:bodyPr/>
          <a:lstStyle/>
          <a:p>
            <a:r>
              <a:rPr lang="en-US" dirty="0" smtClean="0"/>
              <a:t>Discussion </a:t>
            </a:r>
            <a:endParaRPr lang="en-US" dirty="0"/>
          </a:p>
        </p:txBody>
      </p:sp>
      <p:sp>
        <p:nvSpPr>
          <p:cNvPr id="6" name="Text Placeholder 5"/>
          <p:cNvSpPr>
            <a:spLocks noGrp="1"/>
          </p:cNvSpPr>
          <p:nvPr>
            <p:ph type="body" sz="quarter" idx="10"/>
          </p:nvPr>
        </p:nvSpPr>
        <p:spPr>
          <a:xfrm>
            <a:off x="381000" y="1143000"/>
            <a:ext cx="8763000" cy="5367623"/>
          </a:xfrm>
        </p:spPr>
        <p:txBody>
          <a:bodyPr/>
          <a:lstStyle/>
          <a:p>
            <a:pPr marL="514350" indent="-514350">
              <a:spcBef>
                <a:spcPts val="1200"/>
              </a:spcBef>
              <a:spcAft>
                <a:spcPts val="1200"/>
              </a:spcAft>
              <a:buFont typeface="+mj-lt"/>
              <a:buAutoNum type="arabicPeriod"/>
            </a:pPr>
            <a:r>
              <a:rPr lang="en-US" sz="3600" dirty="0" smtClean="0"/>
              <a:t>History of WWTP</a:t>
            </a:r>
          </a:p>
          <a:p>
            <a:pPr marL="514350" indent="-514350">
              <a:spcBef>
                <a:spcPts val="1200"/>
              </a:spcBef>
              <a:spcAft>
                <a:spcPts val="1200"/>
              </a:spcAft>
              <a:buFont typeface="+mj-lt"/>
              <a:buAutoNum type="arabicPeriod"/>
            </a:pPr>
            <a:r>
              <a:rPr lang="en-US" sz="3600" dirty="0" smtClean="0"/>
              <a:t>Current Operations Status</a:t>
            </a:r>
          </a:p>
          <a:p>
            <a:pPr marL="514350" indent="-514350">
              <a:spcBef>
                <a:spcPts val="1200"/>
              </a:spcBef>
              <a:spcAft>
                <a:spcPts val="1200"/>
              </a:spcAft>
              <a:buFont typeface="+mj-lt"/>
              <a:buAutoNum type="arabicPeriod"/>
            </a:pPr>
            <a:r>
              <a:rPr lang="en-US" sz="3600" dirty="0" smtClean="0"/>
              <a:t>Condition Assessment </a:t>
            </a:r>
          </a:p>
          <a:p>
            <a:pPr marL="514350" indent="-514350">
              <a:spcBef>
                <a:spcPts val="1200"/>
              </a:spcBef>
              <a:spcAft>
                <a:spcPts val="1200"/>
              </a:spcAft>
              <a:buFont typeface="+mj-lt"/>
              <a:buAutoNum type="arabicPeriod"/>
            </a:pPr>
            <a:r>
              <a:rPr lang="en-US" sz="3600" dirty="0" smtClean="0"/>
              <a:t>WWTP Options</a:t>
            </a:r>
          </a:p>
          <a:p>
            <a:pPr marL="514350" indent="-514350">
              <a:spcBef>
                <a:spcPts val="1200"/>
              </a:spcBef>
              <a:spcAft>
                <a:spcPts val="1200"/>
              </a:spcAft>
              <a:buFont typeface="+mj-lt"/>
              <a:buAutoNum type="arabicPeriod"/>
            </a:pPr>
            <a:r>
              <a:rPr lang="en-US" sz="3600" dirty="0" smtClean="0"/>
              <a:t>Next Steps</a:t>
            </a:r>
          </a:p>
          <a:p>
            <a:pPr marL="0" indent="0">
              <a:buNone/>
            </a:pPr>
            <a:endParaRPr lang="en-US" dirty="0" smtClean="0"/>
          </a:p>
          <a:p>
            <a:pPr marL="914400" lvl="2" indent="0">
              <a:buNone/>
            </a:pPr>
            <a:endParaRPr lang="en-US" dirty="0" smtClean="0"/>
          </a:p>
          <a:p>
            <a:endParaRPr lang="en-US" dirty="0" smtClean="0"/>
          </a:p>
        </p:txBody>
      </p:sp>
    </p:spTree>
    <p:extLst>
      <p:ext uri="{BB962C8B-B14F-4D97-AF65-F5344CB8AC3E}">
        <p14:creationId xmlns:p14="http://schemas.microsoft.com/office/powerpoint/2010/main" val="32152785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Options for WWTP</a:t>
            </a:r>
            <a:endParaRPr lang="en-US" dirty="0"/>
          </a:p>
        </p:txBody>
      </p:sp>
      <p:sp>
        <p:nvSpPr>
          <p:cNvPr id="6" name="Text Placeholder 5"/>
          <p:cNvSpPr>
            <a:spLocks noGrp="1"/>
          </p:cNvSpPr>
          <p:nvPr>
            <p:ph sz="half" idx="1"/>
          </p:nvPr>
        </p:nvSpPr>
        <p:spPr>
          <a:xfrm>
            <a:off x="381000" y="1295400"/>
            <a:ext cx="8534400" cy="5334000"/>
          </a:xfrm>
        </p:spPr>
        <p:txBody>
          <a:bodyPr>
            <a:normAutofit/>
          </a:bodyPr>
          <a:lstStyle/>
          <a:p>
            <a:pPr>
              <a:spcBef>
                <a:spcPts val="1200"/>
              </a:spcBef>
            </a:pPr>
            <a:r>
              <a:rPr lang="en-US" sz="3600" dirty="0" smtClean="0"/>
              <a:t>Rehabilitation of existing WWTP</a:t>
            </a:r>
          </a:p>
          <a:p>
            <a:pPr lvl="1">
              <a:spcBef>
                <a:spcPts val="1200"/>
              </a:spcBef>
            </a:pPr>
            <a:r>
              <a:rPr lang="en-US" sz="3200" dirty="0" smtClean="0"/>
              <a:t>Phased improvements</a:t>
            </a:r>
          </a:p>
          <a:p>
            <a:pPr lvl="1">
              <a:spcBef>
                <a:spcPts val="1200"/>
              </a:spcBef>
            </a:pPr>
            <a:r>
              <a:rPr lang="en-US" sz="3200" dirty="0" smtClean="0"/>
              <a:t>Comprehensive improvements</a:t>
            </a:r>
          </a:p>
          <a:p>
            <a:pPr marL="347914" lvl="1" indent="0">
              <a:spcBef>
                <a:spcPts val="1200"/>
              </a:spcBef>
              <a:buNone/>
            </a:pPr>
            <a:endParaRPr lang="en-US" dirty="0" smtClean="0"/>
          </a:p>
          <a:p>
            <a:pPr>
              <a:spcBef>
                <a:spcPts val="1200"/>
              </a:spcBef>
            </a:pPr>
            <a:r>
              <a:rPr lang="en-US" sz="3600" dirty="0" smtClean="0"/>
              <a:t>Construction of a new WWTP</a:t>
            </a:r>
            <a:r>
              <a:rPr lang="en-US" dirty="0" smtClean="0"/>
              <a:t>	</a:t>
            </a:r>
            <a:endParaRPr lang="en-US" b="1" i="1" dirty="0"/>
          </a:p>
          <a:p>
            <a:pPr marL="0" indent="0">
              <a:spcBef>
                <a:spcPts val="1200"/>
              </a:spcBef>
              <a:buNone/>
            </a:pPr>
            <a:endParaRPr lang="en-US" dirty="0" smtClean="0"/>
          </a:p>
          <a:p>
            <a:pPr marL="347914" lvl="1" indent="0">
              <a:spcBef>
                <a:spcPts val="1200"/>
              </a:spcBef>
              <a:buNone/>
            </a:pPr>
            <a:endParaRPr lang="en-US" sz="2800" dirty="0" smtClean="0"/>
          </a:p>
          <a:p>
            <a:pPr marL="953785" lvl="3" indent="0">
              <a:buNone/>
            </a:pPr>
            <a:endParaRPr lang="en-US" dirty="0" smtClean="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320314856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Rehabilitation of existing WWTP</a:t>
            </a:r>
            <a:endParaRPr lang="en-US" dirty="0"/>
          </a:p>
        </p:txBody>
      </p:sp>
      <p:sp>
        <p:nvSpPr>
          <p:cNvPr id="6" name="Text Placeholder 5"/>
          <p:cNvSpPr>
            <a:spLocks noGrp="1"/>
          </p:cNvSpPr>
          <p:nvPr>
            <p:ph sz="half" idx="1"/>
          </p:nvPr>
        </p:nvSpPr>
        <p:spPr>
          <a:xfrm>
            <a:off x="381000" y="914400"/>
            <a:ext cx="8534400" cy="5715000"/>
          </a:xfrm>
        </p:spPr>
        <p:txBody>
          <a:bodyPr>
            <a:normAutofit/>
          </a:bodyPr>
          <a:lstStyle/>
          <a:p>
            <a:pPr>
              <a:spcBef>
                <a:spcPts val="600"/>
              </a:spcBef>
            </a:pPr>
            <a:r>
              <a:rPr lang="en-US" sz="2400" dirty="0"/>
              <a:t>Membrane Bioreactor </a:t>
            </a:r>
            <a:r>
              <a:rPr lang="en-US" sz="2400" dirty="0" smtClean="0"/>
              <a:t>System</a:t>
            </a:r>
          </a:p>
          <a:p>
            <a:pPr lvl="1">
              <a:spcBef>
                <a:spcPts val="0"/>
              </a:spcBef>
            </a:pPr>
            <a:r>
              <a:rPr lang="en-US" sz="2000" dirty="0"/>
              <a:t>Install MBR system </a:t>
            </a:r>
          </a:p>
          <a:p>
            <a:pPr lvl="1">
              <a:spcBef>
                <a:spcPts val="0"/>
              </a:spcBef>
            </a:pPr>
            <a:r>
              <a:rPr lang="en-US" sz="2000" dirty="0"/>
              <a:t>Install fine screens</a:t>
            </a:r>
          </a:p>
          <a:p>
            <a:pPr lvl="1">
              <a:spcBef>
                <a:spcPts val="0"/>
              </a:spcBef>
            </a:pPr>
            <a:r>
              <a:rPr lang="en-US" sz="2000" dirty="0"/>
              <a:t>Replace/upgrade piping and back wash system</a:t>
            </a:r>
          </a:p>
          <a:p>
            <a:pPr>
              <a:spcBef>
                <a:spcPts val="600"/>
              </a:spcBef>
            </a:pPr>
            <a:r>
              <a:rPr lang="en-US" sz="2400" dirty="0"/>
              <a:t>Aeration </a:t>
            </a:r>
            <a:r>
              <a:rPr lang="en-US" sz="2400" dirty="0" smtClean="0"/>
              <a:t>Basins</a:t>
            </a:r>
            <a:endParaRPr lang="en-US" sz="2400" dirty="0"/>
          </a:p>
          <a:p>
            <a:pPr lvl="1">
              <a:spcBef>
                <a:spcPts val="0"/>
              </a:spcBef>
            </a:pPr>
            <a:r>
              <a:rPr lang="en-US" sz="2000" dirty="0" smtClean="0"/>
              <a:t>Modification and rehabilitation</a:t>
            </a:r>
            <a:endParaRPr lang="en-US" sz="2000" dirty="0"/>
          </a:p>
          <a:p>
            <a:pPr lvl="1">
              <a:spcBef>
                <a:spcPts val="0"/>
              </a:spcBef>
            </a:pPr>
            <a:r>
              <a:rPr lang="en-US" sz="2000" dirty="0"/>
              <a:t>Install high speed turbo </a:t>
            </a:r>
            <a:r>
              <a:rPr lang="en-US" sz="2000" dirty="0" smtClean="0"/>
              <a:t>blowers</a:t>
            </a:r>
          </a:p>
          <a:p>
            <a:pPr lvl="1">
              <a:spcBef>
                <a:spcPts val="0"/>
              </a:spcBef>
            </a:pPr>
            <a:r>
              <a:rPr lang="en-US" sz="2000" dirty="0" smtClean="0"/>
              <a:t>Replace piping, valves and other appurtenances</a:t>
            </a:r>
          </a:p>
          <a:p>
            <a:pPr marL="339976" lvl="1" indent="-339976">
              <a:spcBef>
                <a:spcPts val="600"/>
              </a:spcBef>
              <a:buBlip>
                <a:blip r:embed="rId3"/>
              </a:buBlip>
            </a:pPr>
            <a:r>
              <a:rPr lang="en-US" dirty="0" smtClean="0"/>
              <a:t>Headworks Upgrades</a:t>
            </a:r>
            <a:endParaRPr lang="en-US" dirty="0"/>
          </a:p>
          <a:p>
            <a:pPr lvl="1">
              <a:spcBef>
                <a:spcPts val="0"/>
              </a:spcBef>
            </a:pPr>
            <a:r>
              <a:rPr lang="en-US" sz="2000" dirty="0" smtClean="0"/>
              <a:t>Washer/compactor for screenings and grit</a:t>
            </a:r>
          </a:p>
          <a:p>
            <a:pPr>
              <a:spcBef>
                <a:spcPts val="600"/>
              </a:spcBef>
            </a:pPr>
            <a:r>
              <a:rPr lang="en-US" sz="2400" dirty="0" smtClean="0"/>
              <a:t>Solids </a:t>
            </a:r>
            <a:r>
              <a:rPr lang="en-US" sz="2400" dirty="0"/>
              <a:t>Handling System </a:t>
            </a:r>
            <a:r>
              <a:rPr lang="en-US" sz="2400" dirty="0" smtClean="0"/>
              <a:t>Upgrades</a:t>
            </a:r>
            <a:endParaRPr lang="en-US" sz="2400" dirty="0"/>
          </a:p>
          <a:p>
            <a:pPr>
              <a:spcBef>
                <a:spcPts val="600"/>
              </a:spcBef>
            </a:pPr>
            <a:r>
              <a:rPr lang="en-US" sz="2400" dirty="0" smtClean="0"/>
              <a:t>Miscellaneous Facility Improvements</a:t>
            </a:r>
          </a:p>
          <a:p>
            <a:pPr>
              <a:spcBef>
                <a:spcPts val="600"/>
              </a:spcBef>
            </a:pPr>
            <a:r>
              <a:rPr lang="en-US" sz="2400" dirty="0"/>
              <a:t>Improvement life of </a:t>
            </a:r>
            <a:r>
              <a:rPr lang="en-US" sz="2400" b="1" i="1" dirty="0" smtClean="0"/>
              <a:t>20-25</a:t>
            </a:r>
            <a:r>
              <a:rPr lang="en-US" sz="2400" dirty="0" smtClean="0"/>
              <a:t> years</a:t>
            </a:r>
            <a:endParaRPr lang="en-US" sz="2400" dirty="0"/>
          </a:p>
          <a:p>
            <a:pPr marL="0" lvl="1" indent="0">
              <a:spcBef>
                <a:spcPts val="1800"/>
              </a:spcBef>
              <a:buNone/>
            </a:pPr>
            <a:r>
              <a:rPr lang="en-US" sz="2000" i="1" dirty="0" smtClean="0"/>
              <a:t>Note</a:t>
            </a:r>
            <a:r>
              <a:rPr lang="en-US" sz="2000" i="1" dirty="0"/>
              <a:t>: Electrical, control &amp; site improvements </a:t>
            </a:r>
            <a:r>
              <a:rPr lang="en-US" sz="2000" i="1" dirty="0" smtClean="0"/>
              <a:t>included within </a:t>
            </a:r>
            <a:r>
              <a:rPr lang="en-US" sz="2000" i="1" dirty="0"/>
              <a:t>each item above.</a:t>
            </a:r>
          </a:p>
          <a:p>
            <a:pPr>
              <a:spcBef>
                <a:spcPts val="600"/>
              </a:spcBef>
            </a:pPr>
            <a:endParaRPr lang="en-US" dirty="0"/>
          </a:p>
          <a:p>
            <a:pPr marL="0" indent="0">
              <a:spcBef>
                <a:spcPts val="1200"/>
              </a:spcBef>
              <a:buNone/>
            </a:pPr>
            <a:endParaRPr lang="en-US" dirty="0" smtClean="0"/>
          </a:p>
          <a:p>
            <a:pPr marL="347914" lvl="1" indent="0">
              <a:spcBef>
                <a:spcPts val="1200"/>
              </a:spcBef>
              <a:buNone/>
            </a:pPr>
            <a:endParaRPr lang="en-US" sz="2800" dirty="0" smtClean="0"/>
          </a:p>
          <a:p>
            <a:pPr marL="953785" lvl="3" indent="0">
              <a:buNone/>
            </a:pPr>
            <a:endParaRPr lang="en-US" dirty="0" smtClean="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38552766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Phased Improvement Projects</a:t>
            </a:r>
            <a:endParaRPr lang="en-US" dirty="0"/>
          </a:p>
        </p:txBody>
      </p:sp>
      <p:sp>
        <p:nvSpPr>
          <p:cNvPr id="6" name="Text Placeholder 5"/>
          <p:cNvSpPr>
            <a:spLocks noGrp="1"/>
          </p:cNvSpPr>
          <p:nvPr>
            <p:ph sz="half" idx="1"/>
          </p:nvPr>
        </p:nvSpPr>
        <p:spPr>
          <a:xfrm>
            <a:off x="381000" y="914400"/>
            <a:ext cx="8534400" cy="5715000"/>
          </a:xfrm>
        </p:spPr>
        <p:txBody>
          <a:bodyPr>
            <a:normAutofit/>
          </a:bodyPr>
          <a:lstStyle/>
          <a:p>
            <a:pPr>
              <a:spcBef>
                <a:spcPts val="1200"/>
              </a:spcBef>
            </a:pPr>
            <a:r>
              <a:rPr lang="en-US" dirty="0"/>
              <a:t>Total cost (Phase 1 &amp; 2) = </a:t>
            </a:r>
            <a:r>
              <a:rPr lang="en-US" b="1" i="1" dirty="0"/>
              <a:t>$43.8 Million</a:t>
            </a:r>
          </a:p>
          <a:p>
            <a:pPr>
              <a:spcBef>
                <a:spcPts val="1200"/>
              </a:spcBef>
            </a:pPr>
            <a:r>
              <a:rPr lang="en-US" dirty="0" smtClean="0"/>
              <a:t>Phase 1 (2-3 years) total cost = </a:t>
            </a:r>
            <a:r>
              <a:rPr lang="en-US" b="1" i="1" dirty="0"/>
              <a:t>$</a:t>
            </a:r>
            <a:r>
              <a:rPr lang="en-US" b="1" i="1" dirty="0" smtClean="0"/>
              <a:t>32.8 </a:t>
            </a:r>
            <a:r>
              <a:rPr lang="en-US" b="1" i="1" dirty="0"/>
              <a:t>Million </a:t>
            </a:r>
          </a:p>
          <a:p>
            <a:pPr lvl="1">
              <a:spcBef>
                <a:spcPts val="600"/>
              </a:spcBef>
            </a:pPr>
            <a:r>
              <a:rPr lang="en-US" dirty="0" smtClean="0"/>
              <a:t>Design = $2.8 Million</a:t>
            </a:r>
          </a:p>
          <a:p>
            <a:pPr lvl="1">
              <a:spcBef>
                <a:spcPts val="600"/>
              </a:spcBef>
            </a:pPr>
            <a:r>
              <a:rPr lang="en-US" dirty="0" smtClean="0"/>
              <a:t>Construction = $30 Millio</a:t>
            </a:r>
            <a:r>
              <a:rPr lang="en-US" dirty="0"/>
              <a:t>n</a:t>
            </a:r>
            <a:endParaRPr lang="en-US" dirty="0" smtClean="0"/>
          </a:p>
          <a:p>
            <a:pPr lvl="2">
              <a:spcBef>
                <a:spcPts val="600"/>
              </a:spcBef>
            </a:pPr>
            <a:r>
              <a:rPr lang="en-US" dirty="0" smtClean="0"/>
              <a:t>Membrane Bioreactor System (MBR) = $12.6 Million</a:t>
            </a:r>
          </a:p>
          <a:p>
            <a:pPr lvl="2">
              <a:spcBef>
                <a:spcPts val="600"/>
              </a:spcBef>
            </a:pPr>
            <a:r>
              <a:rPr lang="en-US" dirty="0" smtClean="0"/>
              <a:t>Aeration </a:t>
            </a:r>
            <a:r>
              <a:rPr lang="en-US" dirty="0"/>
              <a:t>Basins = $14.7 </a:t>
            </a:r>
            <a:r>
              <a:rPr lang="en-US" dirty="0" smtClean="0"/>
              <a:t>Million</a:t>
            </a:r>
          </a:p>
          <a:p>
            <a:pPr lvl="2">
              <a:spcBef>
                <a:spcPts val="600"/>
              </a:spcBef>
            </a:pPr>
            <a:r>
              <a:rPr lang="en-US" dirty="0" smtClean="0"/>
              <a:t>10% Contingency = $2.7 Million</a:t>
            </a:r>
          </a:p>
          <a:p>
            <a:pPr marL="339976" lvl="2" indent="-339976">
              <a:spcBef>
                <a:spcPts val="1200"/>
              </a:spcBef>
              <a:buBlip>
                <a:blip r:embed="rId3"/>
              </a:buBlip>
            </a:pPr>
            <a:r>
              <a:rPr lang="en-US" sz="2800" dirty="0" smtClean="0"/>
              <a:t>Phase 2 (7-8 years) total cost = </a:t>
            </a:r>
            <a:r>
              <a:rPr lang="en-US" sz="2800" b="1" i="1" dirty="0"/>
              <a:t>$11 Million </a:t>
            </a:r>
          </a:p>
          <a:p>
            <a:pPr lvl="1">
              <a:spcBef>
                <a:spcPts val="600"/>
              </a:spcBef>
            </a:pPr>
            <a:r>
              <a:rPr lang="en-US" dirty="0" smtClean="0"/>
              <a:t>Construction = $11 Million</a:t>
            </a:r>
          </a:p>
          <a:p>
            <a:pPr lvl="2">
              <a:spcBef>
                <a:spcPts val="600"/>
              </a:spcBef>
            </a:pPr>
            <a:r>
              <a:rPr lang="en-US" dirty="0" smtClean="0"/>
              <a:t>Headworks = $6.3 Million</a:t>
            </a:r>
          </a:p>
          <a:p>
            <a:pPr lvl="2">
              <a:spcBef>
                <a:spcPts val="600"/>
              </a:spcBef>
            </a:pPr>
            <a:r>
              <a:rPr lang="en-US" dirty="0" smtClean="0"/>
              <a:t>Solids </a:t>
            </a:r>
            <a:r>
              <a:rPr lang="en-US" dirty="0"/>
              <a:t>Handling System = $2.5 Million</a:t>
            </a:r>
          </a:p>
          <a:p>
            <a:pPr lvl="2">
              <a:spcBef>
                <a:spcPts val="600"/>
              </a:spcBef>
            </a:pPr>
            <a:r>
              <a:rPr lang="en-US" dirty="0"/>
              <a:t>Additional </a:t>
            </a:r>
            <a:r>
              <a:rPr lang="en-US" dirty="0" smtClean="0"/>
              <a:t>Facility Improvements </a:t>
            </a:r>
            <a:r>
              <a:rPr lang="en-US" dirty="0"/>
              <a:t>= $1.2 </a:t>
            </a:r>
            <a:r>
              <a:rPr lang="en-US" dirty="0" smtClean="0"/>
              <a:t>Million</a:t>
            </a:r>
          </a:p>
          <a:p>
            <a:pPr lvl="2">
              <a:spcBef>
                <a:spcPts val="600"/>
              </a:spcBef>
            </a:pPr>
            <a:r>
              <a:rPr lang="en-US" dirty="0" smtClean="0"/>
              <a:t>10% Contingency = $1 Million</a:t>
            </a:r>
          </a:p>
          <a:p>
            <a:pPr marL="0" indent="0">
              <a:spcBef>
                <a:spcPts val="1200"/>
              </a:spcBef>
              <a:buNone/>
            </a:pPr>
            <a:endParaRPr lang="en-US" dirty="0" smtClean="0"/>
          </a:p>
          <a:p>
            <a:pPr marL="347914" lvl="1" indent="0">
              <a:spcBef>
                <a:spcPts val="1200"/>
              </a:spcBef>
              <a:buNone/>
            </a:pPr>
            <a:endParaRPr lang="en-US" sz="2800" dirty="0" smtClean="0"/>
          </a:p>
          <a:p>
            <a:pPr marL="953785" lvl="3" indent="0">
              <a:buNone/>
            </a:pPr>
            <a:endParaRPr lang="en-US" dirty="0" smtClean="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355967422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686800" cy="609398"/>
          </a:xfrm>
        </p:spPr>
        <p:txBody>
          <a:bodyPr/>
          <a:lstStyle/>
          <a:p>
            <a:r>
              <a:rPr lang="en-US" dirty="0" smtClean="0"/>
              <a:t>Comprehensive Improvement Project</a:t>
            </a:r>
            <a:endParaRPr lang="en-US" dirty="0"/>
          </a:p>
        </p:txBody>
      </p:sp>
      <p:sp>
        <p:nvSpPr>
          <p:cNvPr id="7" name="Text Placeholder 5"/>
          <p:cNvSpPr>
            <a:spLocks noGrp="1"/>
          </p:cNvSpPr>
          <p:nvPr>
            <p:ph sz="half" idx="1"/>
          </p:nvPr>
        </p:nvSpPr>
        <p:spPr>
          <a:xfrm>
            <a:off x="381000" y="1066800"/>
            <a:ext cx="8534400" cy="5486400"/>
          </a:xfrm>
        </p:spPr>
        <p:txBody>
          <a:bodyPr>
            <a:normAutofit/>
          </a:bodyPr>
          <a:lstStyle/>
          <a:p>
            <a:pPr>
              <a:spcBef>
                <a:spcPts val="1200"/>
              </a:spcBef>
            </a:pPr>
            <a:r>
              <a:rPr lang="en-US" dirty="0" smtClean="0"/>
              <a:t>Total </a:t>
            </a:r>
            <a:r>
              <a:rPr lang="en-US" dirty="0"/>
              <a:t>cost = </a:t>
            </a:r>
            <a:r>
              <a:rPr lang="en-US" b="1" i="1" dirty="0" smtClean="0"/>
              <a:t>$41.3 </a:t>
            </a:r>
            <a:r>
              <a:rPr lang="en-US" b="1" i="1" dirty="0"/>
              <a:t>Million </a:t>
            </a:r>
          </a:p>
          <a:p>
            <a:pPr lvl="1">
              <a:spcBef>
                <a:spcPts val="600"/>
              </a:spcBef>
            </a:pPr>
            <a:r>
              <a:rPr lang="en-US" dirty="0"/>
              <a:t>Design = $2.8 Million</a:t>
            </a:r>
          </a:p>
          <a:p>
            <a:pPr lvl="1">
              <a:spcBef>
                <a:spcPts val="600"/>
              </a:spcBef>
            </a:pPr>
            <a:r>
              <a:rPr lang="en-US" dirty="0"/>
              <a:t>Construction = $</a:t>
            </a:r>
            <a:r>
              <a:rPr lang="en-US" dirty="0" smtClean="0"/>
              <a:t>38.5 </a:t>
            </a:r>
            <a:r>
              <a:rPr lang="en-US" dirty="0"/>
              <a:t>Million</a:t>
            </a:r>
          </a:p>
          <a:p>
            <a:pPr lvl="2">
              <a:spcBef>
                <a:spcPts val="600"/>
              </a:spcBef>
            </a:pPr>
            <a:r>
              <a:rPr lang="en-US" dirty="0"/>
              <a:t>Membrane Bioreactor System (MBR) = $12.6 Million</a:t>
            </a:r>
          </a:p>
          <a:p>
            <a:pPr lvl="2">
              <a:spcBef>
                <a:spcPts val="600"/>
              </a:spcBef>
            </a:pPr>
            <a:r>
              <a:rPr lang="en-US" dirty="0" smtClean="0"/>
              <a:t>Aeration </a:t>
            </a:r>
            <a:r>
              <a:rPr lang="en-US" dirty="0"/>
              <a:t>Basins = $14.7 Million</a:t>
            </a:r>
          </a:p>
          <a:p>
            <a:pPr lvl="2">
              <a:spcBef>
                <a:spcPts val="600"/>
              </a:spcBef>
            </a:pPr>
            <a:r>
              <a:rPr lang="en-US" dirty="0"/>
              <a:t>Headworks = $4.7 Million</a:t>
            </a:r>
          </a:p>
          <a:p>
            <a:pPr lvl="2">
              <a:spcBef>
                <a:spcPts val="600"/>
              </a:spcBef>
            </a:pPr>
            <a:r>
              <a:rPr lang="en-US" dirty="0"/>
              <a:t>Solids Handling System Upgrades = $2 Million</a:t>
            </a:r>
          </a:p>
          <a:p>
            <a:pPr lvl="2">
              <a:spcBef>
                <a:spcPts val="600"/>
              </a:spcBef>
            </a:pPr>
            <a:r>
              <a:rPr lang="en-US" dirty="0"/>
              <a:t>Additional </a:t>
            </a:r>
            <a:r>
              <a:rPr lang="en-US" dirty="0" smtClean="0"/>
              <a:t>Facility Improvements </a:t>
            </a:r>
            <a:r>
              <a:rPr lang="en-US" dirty="0"/>
              <a:t>= $1 </a:t>
            </a:r>
            <a:r>
              <a:rPr lang="en-US" dirty="0" smtClean="0"/>
              <a:t>Million</a:t>
            </a:r>
          </a:p>
          <a:p>
            <a:pPr lvl="2">
              <a:spcBef>
                <a:spcPts val="600"/>
              </a:spcBef>
            </a:pPr>
            <a:r>
              <a:rPr lang="en-US" dirty="0" smtClean="0"/>
              <a:t>10% Contingency = $3.5 Million</a:t>
            </a:r>
            <a:endParaRPr lang="en-US" dirty="0"/>
          </a:p>
          <a:p>
            <a:pPr marL="339976" lvl="2" indent="-339976">
              <a:spcBef>
                <a:spcPts val="1200"/>
              </a:spcBef>
              <a:buBlip>
                <a:blip r:embed="rId3"/>
              </a:buBlip>
            </a:pPr>
            <a:r>
              <a:rPr lang="en-US" sz="2800" dirty="0"/>
              <a:t>Same </a:t>
            </a:r>
            <a:r>
              <a:rPr lang="en-US" sz="2800" dirty="0" smtClean="0"/>
              <a:t>design and construction scope </a:t>
            </a:r>
            <a:r>
              <a:rPr lang="en-US" sz="2800" dirty="0"/>
              <a:t>as phased </a:t>
            </a:r>
            <a:r>
              <a:rPr lang="en-US" sz="2800" dirty="0" smtClean="0"/>
              <a:t>improvement project but </a:t>
            </a:r>
            <a:r>
              <a:rPr lang="en-US" sz="2800" dirty="0"/>
              <a:t>completed </a:t>
            </a:r>
            <a:r>
              <a:rPr lang="en-US" sz="2800" dirty="0" smtClean="0"/>
              <a:t>in 2-3 </a:t>
            </a:r>
            <a:r>
              <a:rPr lang="en-US" sz="2800" dirty="0"/>
              <a:t>years </a:t>
            </a:r>
            <a:r>
              <a:rPr lang="en-US" sz="2800" dirty="0" smtClean="0"/>
              <a:t>  instead </a:t>
            </a:r>
            <a:r>
              <a:rPr lang="en-US" sz="2800" dirty="0"/>
              <a:t>of 7-8 years</a:t>
            </a:r>
          </a:p>
          <a:p>
            <a:pPr lvl="2">
              <a:spcBef>
                <a:spcPts val="600"/>
              </a:spcBef>
            </a:pPr>
            <a:endParaRPr lang="en-US" dirty="0"/>
          </a:p>
          <a:p>
            <a:pPr marL="347914" lvl="1" indent="0">
              <a:spcBef>
                <a:spcPts val="600"/>
              </a:spcBef>
              <a:buNone/>
            </a:pPr>
            <a:endParaRPr lang="en-US" dirty="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25736901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Construction of a new WWTP</a:t>
            </a:r>
            <a:endParaRPr lang="en-US" dirty="0"/>
          </a:p>
        </p:txBody>
      </p:sp>
      <p:sp>
        <p:nvSpPr>
          <p:cNvPr id="7" name="Text Placeholder 5"/>
          <p:cNvSpPr>
            <a:spLocks noGrp="1"/>
          </p:cNvSpPr>
          <p:nvPr>
            <p:ph sz="half" idx="1"/>
          </p:nvPr>
        </p:nvSpPr>
        <p:spPr>
          <a:xfrm>
            <a:off x="381000" y="990600"/>
            <a:ext cx="8686800" cy="5715000"/>
          </a:xfrm>
        </p:spPr>
        <p:txBody>
          <a:bodyPr>
            <a:normAutofit/>
          </a:bodyPr>
          <a:lstStyle/>
          <a:p>
            <a:pPr>
              <a:spcBef>
                <a:spcPts val="1800"/>
              </a:spcBef>
            </a:pPr>
            <a:r>
              <a:rPr lang="en-US" dirty="0" smtClean="0"/>
              <a:t>Total cost = </a:t>
            </a:r>
            <a:r>
              <a:rPr lang="en-US" b="1" i="1" dirty="0" smtClean="0"/>
              <a:t>$100 Million</a:t>
            </a:r>
          </a:p>
          <a:p>
            <a:pPr lvl="1">
              <a:spcBef>
                <a:spcPts val="600"/>
              </a:spcBef>
            </a:pPr>
            <a:r>
              <a:rPr lang="en-US" dirty="0" smtClean="0"/>
              <a:t>Design = $8 Million</a:t>
            </a:r>
          </a:p>
          <a:p>
            <a:pPr lvl="1">
              <a:spcBef>
                <a:spcPts val="600"/>
              </a:spcBef>
            </a:pPr>
            <a:r>
              <a:rPr lang="en-US" dirty="0" smtClean="0"/>
              <a:t>Construction = $92 Million ($84 Million + 10% Contingency) </a:t>
            </a:r>
          </a:p>
          <a:p>
            <a:pPr>
              <a:spcBef>
                <a:spcPts val="1800"/>
              </a:spcBef>
            </a:pPr>
            <a:r>
              <a:rPr lang="en-US" dirty="0"/>
              <a:t>New treatment facilities adjacent to existing WWTP     with same capacity </a:t>
            </a:r>
          </a:p>
          <a:p>
            <a:pPr>
              <a:spcBef>
                <a:spcPts val="1800"/>
              </a:spcBef>
            </a:pPr>
            <a:r>
              <a:rPr lang="en-US" dirty="0" smtClean="0"/>
              <a:t>Improvement life of </a:t>
            </a:r>
            <a:r>
              <a:rPr lang="en-US" b="1" i="1" dirty="0" smtClean="0"/>
              <a:t>30-35</a:t>
            </a:r>
            <a:r>
              <a:rPr lang="en-US" dirty="0" smtClean="0"/>
              <a:t> years</a:t>
            </a:r>
          </a:p>
          <a:p>
            <a:pPr>
              <a:spcBef>
                <a:spcPts val="1800"/>
              </a:spcBef>
            </a:pPr>
            <a:r>
              <a:rPr lang="en-US" dirty="0" smtClean="0"/>
              <a:t>Anticipate completion timeline of </a:t>
            </a:r>
            <a:r>
              <a:rPr lang="en-US" b="1" i="1" dirty="0" smtClean="0"/>
              <a:t>4-6</a:t>
            </a:r>
            <a:r>
              <a:rPr lang="en-US" dirty="0" smtClean="0"/>
              <a:t> years</a:t>
            </a:r>
            <a:endParaRPr lang="en-US" dirty="0"/>
          </a:p>
          <a:p>
            <a:pPr marL="347914" lvl="1" indent="0">
              <a:spcBef>
                <a:spcPts val="1200"/>
              </a:spcBef>
              <a:buNone/>
            </a:pPr>
            <a:endParaRPr lang="en-US" sz="2800" dirty="0" smtClean="0"/>
          </a:p>
          <a:p>
            <a:pPr marL="953785" lvl="3" indent="0">
              <a:buNone/>
            </a:pPr>
            <a:endParaRPr lang="en-US" dirty="0" smtClean="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9217143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24112742"/>
              </p:ext>
            </p:extLst>
          </p:nvPr>
        </p:nvGraphicFramePr>
        <p:xfrm>
          <a:off x="381000" y="1371600"/>
          <a:ext cx="8534400" cy="3674067"/>
        </p:xfrm>
        <a:graphic>
          <a:graphicData uri="http://schemas.openxmlformats.org/drawingml/2006/table">
            <a:tbl>
              <a:tblPr firstRow="1" bandRow="1">
                <a:tableStyleId>{74C1A8A3-306A-4EB7-A6B1-4F7E0EB9C5D6}</a:tableStyleId>
              </a:tblPr>
              <a:tblGrid>
                <a:gridCol w="2514600"/>
                <a:gridCol w="1752600"/>
                <a:gridCol w="2133600"/>
                <a:gridCol w="2133600"/>
              </a:tblGrid>
              <a:tr h="1143000">
                <a:tc>
                  <a:txBody>
                    <a:bodyPr/>
                    <a:lstStyle/>
                    <a:p>
                      <a:pPr algn="ctr"/>
                      <a:endParaRPr lang="en-US" sz="2800" dirty="0">
                        <a:solidFill>
                          <a:schemeClr val="bg1"/>
                        </a:solidFill>
                      </a:endParaRPr>
                    </a:p>
                  </a:txBody>
                  <a:tcPr anchor="ctr"/>
                </a:tc>
                <a:tc>
                  <a:txBody>
                    <a:bodyPr/>
                    <a:lstStyle/>
                    <a:p>
                      <a:pPr algn="ctr"/>
                      <a:r>
                        <a:rPr lang="en-US" sz="2800" dirty="0" smtClean="0">
                          <a:solidFill>
                            <a:schemeClr val="bg1"/>
                          </a:solidFill>
                        </a:rPr>
                        <a:t>Cost        ($ Million)</a:t>
                      </a:r>
                      <a:endParaRPr lang="en-US" sz="2800" dirty="0">
                        <a:solidFill>
                          <a:schemeClr val="bg1"/>
                        </a:solidFill>
                      </a:endParaRPr>
                    </a:p>
                  </a:txBody>
                  <a:tcPr anchor="ctr"/>
                </a:tc>
                <a:tc>
                  <a:txBody>
                    <a:bodyPr/>
                    <a:lstStyle/>
                    <a:p>
                      <a:pPr algn="ctr"/>
                      <a:r>
                        <a:rPr lang="en-US" sz="2800" dirty="0" smtClean="0">
                          <a:solidFill>
                            <a:schemeClr val="bg1"/>
                          </a:solidFill>
                        </a:rPr>
                        <a:t>Project Time    (years)</a:t>
                      </a:r>
                      <a:endParaRPr lang="en-US" sz="2800" dirty="0">
                        <a:solidFill>
                          <a:schemeClr val="bg1"/>
                        </a:solidFill>
                      </a:endParaRPr>
                    </a:p>
                  </a:txBody>
                  <a:tcPr anchor="ctr"/>
                </a:tc>
                <a:tc>
                  <a:txBody>
                    <a:bodyPr/>
                    <a:lstStyle/>
                    <a:p>
                      <a:pPr algn="ctr"/>
                      <a:r>
                        <a:rPr lang="en-US" sz="2800" dirty="0" smtClean="0">
                          <a:solidFill>
                            <a:schemeClr val="bg1"/>
                          </a:solidFill>
                        </a:rPr>
                        <a:t>Lifespan (years)</a:t>
                      </a:r>
                      <a:endParaRPr lang="en-US" sz="2800" dirty="0">
                        <a:solidFill>
                          <a:schemeClr val="bg1"/>
                        </a:solidFill>
                      </a:endParaRPr>
                    </a:p>
                  </a:txBody>
                  <a:tcPr anchor="ctr"/>
                </a:tc>
              </a:tr>
              <a:tr h="843689">
                <a:tc>
                  <a:txBody>
                    <a:bodyPr/>
                    <a:lstStyle/>
                    <a:p>
                      <a:pPr algn="ctr"/>
                      <a:r>
                        <a:rPr lang="en-US" sz="2800" dirty="0" smtClean="0"/>
                        <a:t>Phased</a:t>
                      </a:r>
                      <a:endParaRPr lang="en-US" sz="2800" b="1" dirty="0">
                        <a:solidFill>
                          <a:schemeClr val="bg1"/>
                        </a:solidFill>
                      </a:endParaRPr>
                    </a:p>
                  </a:txBody>
                  <a:tcPr anchor="ctr"/>
                </a:tc>
                <a:tc>
                  <a:txBody>
                    <a:bodyPr/>
                    <a:lstStyle/>
                    <a:p>
                      <a:pPr algn="ctr"/>
                      <a:r>
                        <a:rPr lang="en-US" sz="2800" dirty="0" smtClean="0"/>
                        <a:t>$43.8</a:t>
                      </a:r>
                      <a:endParaRPr lang="en-US" sz="2800" b="1" dirty="0">
                        <a:solidFill>
                          <a:schemeClr val="bg1"/>
                        </a:solidFill>
                      </a:endParaRPr>
                    </a:p>
                  </a:txBody>
                  <a:tcPr anchor="ctr"/>
                </a:tc>
                <a:tc>
                  <a:txBody>
                    <a:bodyPr/>
                    <a:lstStyle/>
                    <a:p>
                      <a:pPr algn="ctr"/>
                      <a:r>
                        <a:rPr lang="en-US" sz="2800" dirty="0" smtClean="0"/>
                        <a:t>7-8</a:t>
                      </a:r>
                      <a:endParaRPr lang="en-US" sz="2800" b="1" dirty="0">
                        <a:solidFill>
                          <a:schemeClr val="bg1"/>
                        </a:solidFill>
                      </a:endParaRPr>
                    </a:p>
                  </a:txBody>
                  <a:tcPr anchor="ctr"/>
                </a:tc>
                <a:tc>
                  <a:txBody>
                    <a:bodyPr/>
                    <a:lstStyle/>
                    <a:p>
                      <a:pPr algn="ctr"/>
                      <a:r>
                        <a:rPr lang="en-US" sz="2800" dirty="0" smtClean="0"/>
                        <a:t>20-25</a:t>
                      </a:r>
                      <a:endParaRPr lang="en-US" sz="2800" b="1" dirty="0">
                        <a:solidFill>
                          <a:schemeClr val="bg1"/>
                        </a:solidFill>
                      </a:endParaRPr>
                    </a:p>
                  </a:txBody>
                  <a:tcPr anchor="ctr"/>
                </a:tc>
              </a:tr>
              <a:tr h="843689">
                <a:tc>
                  <a:txBody>
                    <a:bodyPr/>
                    <a:lstStyle/>
                    <a:p>
                      <a:pPr algn="ctr"/>
                      <a:r>
                        <a:rPr lang="en-US" sz="2800" dirty="0" smtClean="0"/>
                        <a:t>Comprehensive</a:t>
                      </a:r>
                      <a:endParaRPr lang="en-US" sz="2800" b="1" dirty="0">
                        <a:solidFill>
                          <a:schemeClr val="bg1"/>
                        </a:solidFill>
                      </a:endParaRPr>
                    </a:p>
                  </a:txBody>
                  <a:tcPr anchor="ctr"/>
                </a:tc>
                <a:tc>
                  <a:txBody>
                    <a:bodyPr/>
                    <a:lstStyle/>
                    <a:p>
                      <a:pPr algn="ctr"/>
                      <a:r>
                        <a:rPr lang="en-US" sz="2800" dirty="0" smtClean="0"/>
                        <a:t>$41.3</a:t>
                      </a:r>
                      <a:endParaRPr lang="en-US" sz="2800" b="1" dirty="0">
                        <a:solidFill>
                          <a:schemeClr val="bg1"/>
                        </a:solidFill>
                      </a:endParaRPr>
                    </a:p>
                  </a:txBody>
                  <a:tcPr anchor="ctr"/>
                </a:tc>
                <a:tc>
                  <a:txBody>
                    <a:bodyPr/>
                    <a:lstStyle/>
                    <a:p>
                      <a:pPr algn="ctr"/>
                      <a:r>
                        <a:rPr lang="en-US" sz="2800" dirty="0" smtClean="0"/>
                        <a:t>2-3</a:t>
                      </a:r>
                      <a:endParaRPr lang="en-US" sz="2800" b="1" dirty="0">
                        <a:solidFill>
                          <a:schemeClr val="bg1"/>
                        </a:solidFill>
                      </a:endParaRPr>
                    </a:p>
                  </a:txBody>
                  <a:tcPr anchor="ctr"/>
                </a:tc>
                <a:tc>
                  <a:txBody>
                    <a:bodyPr/>
                    <a:lstStyle/>
                    <a:p>
                      <a:pPr algn="ctr"/>
                      <a:r>
                        <a:rPr lang="en-US" sz="2800" dirty="0" smtClean="0"/>
                        <a:t>20-25</a:t>
                      </a:r>
                      <a:endParaRPr lang="en-US" sz="2800" b="1" dirty="0">
                        <a:solidFill>
                          <a:schemeClr val="bg1"/>
                        </a:solidFill>
                      </a:endParaRPr>
                    </a:p>
                  </a:txBody>
                  <a:tcPr anchor="ctr"/>
                </a:tc>
              </a:tr>
              <a:tr h="843689">
                <a:tc>
                  <a:txBody>
                    <a:bodyPr/>
                    <a:lstStyle/>
                    <a:p>
                      <a:pPr algn="ctr"/>
                      <a:r>
                        <a:rPr lang="en-US" sz="2800" dirty="0" smtClean="0"/>
                        <a:t>New</a:t>
                      </a:r>
                      <a:endParaRPr lang="en-US" sz="2800" b="1" dirty="0">
                        <a:solidFill>
                          <a:schemeClr val="bg1"/>
                        </a:solidFill>
                      </a:endParaRPr>
                    </a:p>
                  </a:txBody>
                  <a:tcPr anchor="ctr"/>
                </a:tc>
                <a:tc>
                  <a:txBody>
                    <a:bodyPr/>
                    <a:lstStyle/>
                    <a:p>
                      <a:pPr algn="ctr"/>
                      <a:r>
                        <a:rPr lang="en-US" sz="2800" dirty="0" smtClean="0"/>
                        <a:t>$100</a:t>
                      </a:r>
                      <a:endParaRPr lang="en-US" sz="2800" b="1" dirty="0">
                        <a:solidFill>
                          <a:schemeClr val="bg1"/>
                        </a:solidFill>
                      </a:endParaRPr>
                    </a:p>
                  </a:txBody>
                  <a:tcPr anchor="ctr"/>
                </a:tc>
                <a:tc>
                  <a:txBody>
                    <a:bodyPr/>
                    <a:lstStyle/>
                    <a:p>
                      <a:pPr algn="ctr"/>
                      <a:r>
                        <a:rPr lang="en-US" sz="2800" dirty="0" smtClean="0"/>
                        <a:t>4-6</a:t>
                      </a:r>
                      <a:endParaRPr lang="en-US" sz="2800" b="1" dirty="0">
                        <a:solidFill>
                          <a:schemeClr val="bg1"/>
                        </a:solidFill>
                      </a:endParaRPr>
                    </a:p>
                  </a:txBody>
                  <a:tcPr anchor="ctr"/>
                </a:tc>
                <a:tc>
                  <a:txBody>
                    <a:bodyPr/>
                    <a:lstStyle/>
                    <a:p>
                      <a:pPr algn="ctr"/>
                      <a:r>
                        <a:rPr lang="en-US" sz="2800" dirty="0" smtClean="0"/>
                        <a:t>30-35</a:t>
                      </a:r>
                      <a:endParaRPr lang="en-US" sz="2800" b="1" dirty="0">
                        <a:solidFill>
                          <a:schemeClr val="bg1"/>
                        </a:solidFill>
                      </a:endParaRPr>
                    </a:p>
                  </a:txBody>
                  <a:tcPr anchor="ctr"/>
                </a:tc>
              </a:tr>
            </a:tbl>
          </a:graphicData>
        </a:graphic>
      </p:graphicFrame>
    </p:spTree>
    <p:extLst>
      <p:ext uri="{BB962C8B-B14F-4D97-AF65-F5344CB8AC3E}">
        <p14:creationId xmlns:p14="http://schemas.microsoft.com/office/powerpoint/2010/main" val="129246497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09398"/>
          </a:xfrm>
        </p:spPr>
        <p:txBody>
          <a:bodyPr/>
          <a:lstStyle/>
          <a:p>
            <a:r>
              <a:rPr lang="en-US" dirty="0" smtClean="0"/>
              <a:t>Next Steps</a:t>
            </a:r>
            <a:endParaRPr lang="en-US" dirty="0"/>
          </a:p>
        </p:txBody>
      </p:sp>
      <p:sp>
        <p:nvSpPr>
          <p:cNvPr id="6" name="Text Placeholder 5"/>
          <p:cNvSpPr>
            <a:spLocks noGrp="1"/>
          </p:cNvSpPr>
          <p:nvPr>
            <p:ph sz="half" idx="1"/>
          </p:nvPr>
        </p:nvSpPr>
        <p:spPr>
          <a:xfrm>
            <a:off x="381000" y="1066800"/>
            <a:ext cx="8153400" cy="5181600"/>
          </a:xfrm>
        </p:spPr>
        <p:txBody>
          <a:bodyPr>
            <a:normAutofit/>
          </a:bodyPr>
          <a:lstStyle/>
          <a:p>
            <a:pPr>
              <a:spcBef>
                <a:spcPts val="1800"/>
              </a:spcBef>
            </a:pPr>
            <a:r>
              <a:rPr lang="en-US" sz="3200" dirty="0" smtClean="0"/>
              <a:t>Award design contract </a:t>
            </a:r>
            <a:endParaRPr lang="en-US" dirty="0" smtClean="0"/>
          </a:p>
          <a:p>
            <a:pPr>
              <a:spcBef>
                <a:spcPts val="1800"/>
              </a:spcBef>
            </a:pPr>
            <a:r>
              <a:rPr lang="en-US" sz="3200" dirty="0" smtClean="0"/>
              <a:t>Conduct Peer Evaluation</a:t>
            </a:r>
          </a:p>
          <a:p>
            <a:pPr>
              <a:spcBef>
                <a:spcPts val="1800"/>
              </a:spcBef>
            </a:pPr>
            <a:r>
              <a:rPr lang="en-US" sz="3200" dirty="0" smtClean="0"/>
              <a:t>Engage services of financial consultant to develop a revenue program and explore potential financing options</a:t>
            </a:r>
          </a:p>
          <a:p>
            <a:pPr>
              <a:spcBef>
                <a:spcPts val="1800"/>
              </a:spcBef>
            </a:pPr>
            <a:r>
              <a:rPr lang="en-US" sz="3200" dirty="0" smtClean="0"/>
              <a:t>Solicit applications for formation of Utilities Advisory Committee (UAC)</a:t>
            </a:r>
          </a:p>
          <a:p>
            <a:pPr marL="0" indent="0">
              <a:buNone/>
            </a:pPr>
            <a:endParaRPr lang="en-US" sz="3600" dirty="0" smtClean="0"/>
          </a:p>
          <a:p>
            <a:pPr marL="0" indent="0">
              <a:buNone/>
            </a:pPr>
            <a:endParaRPr lang="en-US" sz="3600" dirty="0" smtClean="0"/>
          </a:p>
          <a:p>
            <a:pPr marL="347914" lvl="1" indent="0">
              <a:spcBef>
                <a:spcPts val="1200"/>
              </a:spcBef>
              <a:buNone/>
            </a:pPr>
            <a:endParaRPr lang="en-US" sz="2800" dirty="0" smtClean="0"/>
          </a:p>
          <a:p>
            <a:pPr marL="953785" lvl="3" indent="0">
              <a:buNone/>
            </a:pPr>
            <a:endParaRPr lang="en-US" dirty="0" smtClean="0"/>
          </a:p>
          <a:p>
            <a:pPr marL="665401" lvl="2" indent="0">
              <a:buNone/>
            </a:pPr>
            <a:endParaRPr lang="en-US" dirty="0" smtClean="0"/>
          </a:p>
          <a:p>
            <a:pPr marL="347914" lvl="1" indent="0">
              <a:buNone/>
            </a:pPr>
            <a:endParaRPr lang="en-US" dirty="0" smtClean="0"/>
          </a:p>
          <a:p>
            <a:pPr marL="347914" lvl="1" indent="0">
              <a:buNone/>
            </a:pPr>
            <a:endParaRPr lang="en-US" dirty="0" smtClean="0"/>
          </a:p>
          <a:p>
            <a:pPr lvl="1"/>
            <a:endParaRPr lang="en-US" dirty="0" smtClean="0"/>
          </a:p>
        </p:txBody>
      </p:sp>
    </p:spTree>
    <p:extLst>
      <p:ext uri="{BB962C8B-B14F-4D97-AF65-F5344CB8AC3E}">
        <p14:creationId xmlns:p14="http://schemas.microsoft.com/office/powerpoint/2010/main" val="39484279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681913" cy="1523495"/>
          </a:xfrm>
        </p:spPr>
        <p:txBody>
          <a:bodyPr/>
          <a:lstStyle/>
          <a:p>
            <a:r>
              <a:rPr lang="en-US" dirty="0" smtClean="0"/>
              <a:t>Questions</a:t>
            </a:r>
            <a:endParaRPr lang="en-US" dirty="0"/>
          </a:p>
        </p:txBody>
      </p:sp>
      <p:pic>
        <p:nvPicPr>
          <p:cNvPr id="6" name="Content Placeholder 8">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242391"/>
            <a:ext cx="8555757" cy="3962400"/>
          </a:xfrm>
          <a:prstGeom prst="rect">
            <a:avLst/>
          </a:prstGeom>
        </p:spPr>
      </p:pic>
    </p:spTree>
    <p:extLst>
      <p:ext uri="{BB962C8B-B14F-4D97-AF65-F5344CB8AC3E}">
        <p14:creationId xmlns:p14="http://schemas.microsoft.com/office/powerpoint/2010/main" val="12245283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montgomery\Desktop\1a Aer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p:nvPr>
        </p:nvSpPr>
        <p:spPr>
          <a:xfrm>
            <a:off x="2590800" y="6324600"/>
            <a:ext cx="3749040" cy="457200"/>
          </a:xfrm>
        </p:spPr>
        <p:style>
          <a:lnRef idx="1">
            <a:schemeClr val="dk1"/>
          </a:lnRef>
          <a:fillRef idx="2">
            <a:schemeClr val="dk1"/>
          </a:fillRef>
          <a:effectRef idx="1">
            <a:schemeClr val="dk1"/>
          </a:effectRef>
          <a:fontRef idx="minor">
            <a:schemeClr val="dk1"/>
          </a:fontRef>
        </p:style>
        <p:txBody>
          <a:bodyPr/>
          <a:lstStyle/>
          <a:p>
            <a:pPr marL="0" indent="0" algn="ctr">
              <a:buNone/>
            </a:pPr>
            <a:r>
              <a:rPr lang="en-US" dirty="0" smtClean="0"/>
              <a:t>WWTP – Present day</a:t>
            </a:r>
          </a:p>
          <a:p>
            <a:pPr marL="914400" lvl="2" indent="0" algn="ctr">
              <a:buNone/>
            </a:pPr>
            <a:endParaRPr lang="en-US" dirty="0" smtClean="0"/>
          </a:p>
          <a:p>
            <a:pPr algn="ctr"/>
            <a:endParaRPr lang="en-US" dirty="0" smtClean="0"/>
          </a:p>
        </p:txBody>
      </p:sp>
    </p:spTree>
    <p:extLst>
      <p:ext uri="{BB962C8B-B14F-4D97-AF65-F5344CB8AC3E}">
        <p14:creationId xmlns:p14="http://schemas.microsoft.com/office/powerpoint/2010/main" val="14941421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montgomery\Desktop\2 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62"/>
            <a:ext cx="9134475" cy="6850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p:nvPr>
        </p:nvSpPr>
        <p:spPr>
          <a:xfrm>
            <a:off x="1752600" y="6324600"/>
            <a:ext cx="5760993" cy="457200"/>
          </a:xfrm>
        </p:spPr>
        <p:style>
          <a:lnRef idx="1">
            <a:schemeClr val="dk1"/>
          </a:lnRef>
          <a:fillRef idx="2">
            <a:schemeClr val="dk1"/>
          </a:fillRef>
          <a:effectRef idx="1">
            <a:schemeClr val="dk1"/>
          </a:effectRef>
          <a:fontRef idx="minor">
            <a:schemeClr val="dk1"/>
          </a:fontRef>
        </p:style>
        <p:txBody>
          <a:bodyPr/>
          <a:lstStyle/>
          <a:p>
            <a:pPr marL="0" indent="0" algn="ctr">
              <a:buNone/>
            </a:pPr>
            <a:r>
              <a:rPr lang="en-US" dirty="0" smtClean="0"/>
              <a:t>1962 - Original WWTP constructed</a:t>
            </a:r>
          </a:p>
          <a:p>
            <a:pPr marL="914400" lvl="2" indent="0" algn="ctr">
              <a:buNone/>
            </a:pPr>
            <a:endParaRPr lang="en-US" dirty="0" smtClean="0"/>
          </a:p>
          <a:p>
            <a:pPr algn="ctr"/>
            <a:endParaRPr lang="en-US" dirty="0" smtClean="0"/>
          </a:p>
        </p:txBody>
      </p:sp>
      <p:sp>
        <p:nvSpPr>
          <p:cNvPr id="4" name="Rounded Rectangular Callout 3"/>
          <p:cNvSpPr/>
          <p:nvPr/>
        </p:nvSpPr>
        <p:spPr bwMode="auto">
          <a:xfrm>
            <a:off x="3512821" y="228600"/>
            <a:ext cx="2468880" cy="365760"/>
          </a:xfrm>
          <a:prstGeom prst="wedgeRoundRectCallout">
            <a:avLst>
              <a:gd name="adj1" fmla="val -51437"/>
              <a:gd name="adj2" fmla="val 274503"/>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Secondary Treatment</a:t>
            </a:r>
          </a:p>
        </p:txBody>
      </p:sp>
      <p:sp>
        <p:nvSpPr>
          <p:cNvPr id="8" name="Rounded Rectangular Callout 7"/>
          <p:cNvSpPr/>
          <p:nvPr/>
        </p:nvSpPr>
        <p:spPr bwMode="auto">
          <a:xfrm>
            <a:off x="1262743" y="3067121"/>
            <a:ext cx="2011680" cy="365760"/>
          </a:xfrm>
          <a:prstGeom prst="wedgeRoundRectCallout">
            <a:avLst>
              <a:gd name="adj1" fmla="val 58373"/>
              <a:gd name="adj2" fmla="val -308870"/>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Primary Clarifiers</a:t>
            </a:r>
          </a:p>
        </p:txBody>
      </p:sp>
      <p:sp>
        <p:nvSpPr>
          <p:cNvPr id="9" name="Rounded Rectangular Callout 8"/>
          <p:cNvSpPr/>
          <p:nvPr/>
        </p:nvSpPr>
        <p:spPr bwMode="auto">
          <a:xfrm>
            <a:off x="5029200" y="2903252"/>
            <a:ext cx="3383280" cy="365760"/>
          </a:xfrm>
          <a:prstGeom prst="wedgeRoundRectCallout">
            <a:avLst>
              <a:gd name="adj1" fmla="val -44688"/>
              <a:gd name="adj2" fmla="val -196398"/>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Primary &amp; Secondary Digester</a:t>
            </a:r>
          </a:p>
        </p:txBody>
      </p:sp>
      <p:sp>
        <p:nvSpPr>
          <p:cNvPr id="10" name="TextBox 9"/>
          <p:cNvSpPr txBox="1"/>
          <p:nvPr/>
        </p:nvSpPr>
        <p:spPr>
          <a:xfrm>
            <a:off x="4495800" y="4800600"/>
            <a:ext cx="32766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Capacity of 5.0 MGD</a:t>
            </a:r>
          </a:p>
          <a:p>
            <a:r>
              <a:rPr lang="en-US" sz="2000" dirty="0" smtClean="0"/>
              <a:t>Discharge to Santa Ana River</a:t>
            </a:r>
            <a:endParaRPr lang="en-US" sz="2000" dirty="0"/>
          </a:p>
        </p:txBody>
      </p:sp>
      <p:sp>
        <p:nvSpPr>
          <p:cNvPr id="12" name="Rounded Rectangular Callout 11"/>
          <p:cNvSpPr/>
          <p:nvPr/>
        </p:nvSpPr>
        <p:spPr bwMode="auto">
          <a:xfrm>
            <a:off x="3002280" y="3733800"/>
            <a:ext cx="1737360" cy="365760"/>
          </a:xfrm>
          <a:prstGeom prst="wedgeRoundRectCallout">
            <a:avLst>
              <a:gd name="adj1" fmla="val 10127"/>
              <a:gd name="adj2" fmla="val -508523"/>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Inlet Structure </a:t>
            </a:r>
          </a:p>
        </p:txBody>
      </p:sp>
      <p:sp>
        <p:nvSpPr>
          <p:cNvPr id="13" name="Rounded Rectangular Callout 12"/>
          <p:cNvSpPr/>
          <p:nvPr/>
        </p:nvSpPr>
        <p:spPr bwMode="auto">
          <a:xfrm>
            <a:off x="6553200" y="411480"/>
            <a:ext cx="1463040" cy="365760"/>
          </a:xfrm>
          <a:prstGeom prst="wedgeRoundRectCallout">
            <a:avLst>
              <a:gd name="adj1" fmla="val -48771"/>
              <a:gd name="adj2" fmla="val 248915"/>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Sludge Beds</a:t>
            </a:r>
          </a:p>
        </p:txBody>
      </p:sp>
    </p:spTree>
    <p:extLst>
      <p:ext uri="{BB962C8B-B14F-4D97-AF65-F5344CB8AC3E}">
        <p14:creationId xmlns:p14="http://schemas.microsoft.com/office/powerpoint/2010/main" val="1446793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montgomery\Desktop\3 62 - 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 y="-5095"/>
            <a:ext cx="9151619" cy="686309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bwMode="auto">
          <a:xfrm>
            <a:off x="1447800" y="228600"/>
            <a:ext cx="1645920" cy="365760"/>
          </a:xfrm>
          <a:prstGeom prst="wedgeRoundRectCallout">
            <a:avLst>
              <a:gd name="adj1" fmla="val -73762"/>
              <a:gd name="adj2" fmla="val 330330"/>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Storage Pond</a:t>
            </a:r>
          </a:p>
        </p:txBody>
      </p:sp>
      <p:sp>
        <p:nvSpPr>
          <p:cNvPr id="8" name="Rounded Rectangular Callout 7"/>
          <p:cNvSpPr/>
          <p:nvPr/>
        </p:nvSpPr>
        <p:spPr bwMode="auto">
          <a:xfrm>
            <a:off x="7467600" y="1295400"/>
            <a:ext cx="1463040" cy="365760"/>
          </a:xfrm>
          <a:prstGeom prst="wedgeRoundRectCallout">
            <a:avLst>
              <a:gd name="adj1" fmla="val -20882"/>
              <a:gd name="adj2" fmla="val 316353"/>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Sludge Beds</a:t>
            </a:r>
          </a:p>
        </p:txBody>
      </p:sp>
      <p:sp>
        <p:nvSpPr>
          <p:cNvPr id="9" name="Rounded Rectangular Callout 8"/>
          <p:cNvSpPr/>
          <p:nvPr/>
        </p:nvSpPr>
        <p:spPr bwMode="auto">
          <a:xfrm>
            <a:off x="1842135" y="3613668"/>
            <a:ext cx="1463040" cy="365760"/>
          </a:xfrm>
          <a:prstGeom prst="wedgeRoundRectCallout">
            <a:avLst>
              <a:gd name="adj1" fmla="val 63848"/>
              <a:gd name="adj2" fmla="val -266024"/>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Headworks</a:t>
            </a:r>
          </a:p>
        </p:txBody>
      </p:sp>
      <p:sp>
        <p:nvSpPr>
          <p:cNvPr id="10" name="Rounded Rectangular Callout 9"/>
          <p:cNvSpPr/>
          <p:nvPr/>
        </p:nvSpPr>
        <p:spPr bwMode="auto">
          <a:xfrm>
            <a:off x="777241" y="2667000"/>
            <a:ext cx="1920240" cy="365760"/>
          </a:xfrm>
          <a:prstGeom prst="wedgeRoundRectCallout">
            <a:avLst>
              <a:gd name="adj1" fmla="val 85053"/>
              <a:gd name="adj2" fmla="val -18529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Primary Clarifier</a:t>
            </a:r>
          </a:p>
        </p:txBody>
      </p:sp>
      <p:sp>
        <p:nvSpPr>
          <p:cNvPr id="11" name="Rounded Rectangular Callout 10"/>
          <p:cNvSpPr/>
          <p:nvPr/>
        </p:nvSpPr>
        <p:spPr bwMode="auto">
          <a:xfrm>
            <a:off x="2225040" y="762000"/>
            <a:ext cx="1737360" cy="365760"/>
          </a:xfrm>
          <a:prstGeom prst="wedgeRoundRectCallout">
            <a:avLst>
              <a:gd name="adj1" fmla="val -34490"/>
              <a:gd name="adj2" fmla="val 223559"/>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Trickling Filter</a:t>
            </a:r>
          </a:p>
        </p:txBody>
      </p:sp>
      <p:sp>
        <p:nvSpPr>
          <p:cNvPr id="12" name="Rounded Rectangular Callout 11"/>
          <p:cNvSpPr/>
          <p:nvPr/>
        </p:nvSpPr>
        <p:spPr bwMode="auto">
          <a:xfrm>
            <a:off x="4067175" y="211455"/>
            <a:ext cx="1828800" cy="365760"/>
          </a:xfrm>
          <a:prstGeom prst="wedgeRoundRectCallout">
            <a:avLst>
              <a:gd name="adj1" fmla="val -32095"/>
              <a:gd name="adj2" fmla="val 283455"/>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Aeration Basins</a:t>
            </a:r>
          </a:p>
        </p:txBody>
      </p:sp>
      <p:sp>
        <p:nvSpPr>
          <p:cNvPr id="13" name="Rounded Rectangular Callout 12"/>
          <p:cNvSpPr/>
          <p:nvPr/>
        </p:nvSpPr>
        <p:spPr bwMode="auto">
          <a:xfrm>
            <a:off x="6172200" y="228600"/>
            <a:ext cx="2194560" cy="365760"/>
          </a:xfrm>
          <a:prstGeom prst="wedgeRoundRectCallout">
            <a:avLst>
              <a:gd name="adj1" fmla="val -93293"/>
              <a:gd name="adj2" fmla="val 32772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Secondary Clarifier</a:t>
            </a:r>
          </a:p>
        </p:txBody>
      </p:sp>
      <p:sp>
        <p:nvSpPr>
          <p:cNvPr id="14" name="Rounded Rectangular Callout 13"/>
          <p:cNvSpPr/>
          <p:nvPr/>
        </p:nvSpPr>
        <p:spPr bwMode="auto">
          <a:xfrm>
            <a:off x="4419600" y="3337560"/>
            <a:ext cx="2194560" cy="548640"/>
          </a:xfrm>
          <a:prstGeom prst="wedgeRoundRectCallout">
            <a:avLst>
              <a:gd name="adj1" fmla="val -14458"/>
              <a:gd name="adj2" fmla="val -285121"/>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Primary Digester &amp; Sludge Thickening</a:t>
            </a:r>
          </a:p>
        </p:txBody>
      </p:sp>
      <p:sp>
        <p:nvSpPr>
          <p:cNvPr id="15" name="TextBox 14"/>
          <p:cNvSpPr txBox="1"/>
          <p:nvPr/>
        </p:nvSpPr>
        <p:spPr>
          <a:xfrm>
            <a:off x="3564255" y="4724400"/>
            <a:ext cx="283464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Capacity of 6.0 MGD</a:t>
            </a:r>
          </a:p>
          <a:p>
            <a:r>
              <a:rPr lang="en-US" sz="2000" dirty="0" smtClean="0"/>
              <a:t>Discharge to Percolation Ponds east of Alabama</a:t>
            </a:r>
            <a:endParaRPr lang="en-US" sz="2000" dirty="0"/>
          </a:p>
        </p:txBody>
      </p:sp>
      <p:sp>
        <p:nvSpPr>
          <p:cNvPr id="17" name="Text Placeholder 5"/>
          <p:cNvSpPr>
            <a:spLocks noGrp="1"/>
          </p:cNvSpPr>
          <p:nvPr>
            <p:ph type="body" sz="quarter" idx="10"/>
          </p:nvPr>
        </p:nvSpPr>
        <p:spPr>
          <a:xfrm>
            <a:off x="1752601" y="6324601"/>
            <a:ext cx="5760720" cy="457200"/>
          </a:xfrm>
        </p:spPr>
        <p:style>
          <a:lnRef idx="1">
            <a:schemeClr val="dk1"/>
          </a:lnRef>
          <a:fillRef idx="2">
            <a:schemeClr val="dk1"/>
          </a:fillRef>
          <a:effectRef idx="1">
            <a:schemeClr val="dk1"/>
          </a:effectRef>
          <a:fontRef idx="minor">
            <a:schemeClr val="dk1"/>
          </a:fontRef>
        </p:style>
        <p:txBody>
          <a:bodyPr/>
          <a:lstStyle/>
          <a:p>
            <a:pPr marL="0" indent="0" algn="ctr">
              <a:buNone/>
            </a:pPr>
            <a:r>
              <a:rPr lang="en-US" dirty="0" smtClean="0"/>
              <a:t>1972 – Expansion &amp; modification </a:t>
            </a:r>
          </a:p>
          <a:p>
            <a:pPr algn="ctr"/>
            <a:endParaRPr lang="en-US" dirty="0" smtClean="0"/>
          </a:p>
        </p:txBody>
      </p:sp>
    </p:spTree>
    <p:extLst>
      <p:ext uri="{BB962C8B-B14F-4D97-AF65-F5344CB8AC3E}">
        <p14:creationId xmlns:p14="http://schemas.microsoft.com/office/powerpoint/2010/main" val="2852239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montgomery\Desktop\4 62 - 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82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bwMode="auto">
          <a:xfrm>
            <a:off x="868681" y="3343275"/>
            <a:ext cx="1920240" cy="365760"/>
          </a:xfrm>
          <a:prstGeom prst="wedgeRoundRectCallout">
            <a:avLst>
              <a:gd name="adj1" fmla="val 81992"/>
              <a:gd name="adj2" fmla="val -325920"/>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Primary Clarifier</a:t>
            </a:r>
          </a:p>
        </p:txBody>
      </p:sp>
      <p:sp>
        <p:nvSpPr>
          <p:cNvPr id="8" name="Rounded Rectangular Callout 7"/>
          <p:cNvSpPr/>
          <p:nvPr/>
        </p:nvSpPr>
        <p:spPr bwMode="auto">
          <a:xfrm>
            <a:off x="327584" y="533400"/>
            <a:ext cx="1645920" cy="365760"/>
          </a:xfrm>
          <a:prstGeom prst="wedgeRoundRectCallout">
            <a:avLst>
              <a:gd name="adj1" fmla="val 31397"/>
              <a:gd name="adj2" fmla="val 580330"/>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Storage Pond</a:t>
            </a:r>
          </a:p>
        </p:txBody>
      </p:sp>
      <p:sp>
        <p:nvSpPr>
          <p:cNvPr id="9" name="Rounded Rectangular Callout 8"/>
          <p:cNvSpPr/>
          <p:nvPr/>
        </p:nvSpPr>
        <p:spPr bwMode="auto">
          <a:xfrm>
            <a:off x="2406016" y="457200"/>
            <a:ext cx="1371600" cy="365760"/>
          </a:xfrm>
          <a:prstGeom prst="wedgeRoundRectCallout">
            <a:avLst>
              <a:gd name="adj1" fmla="val -84459"/>
              <a:gd name="adj2" fmla="val 51522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TF Clarifier</a:t>
            </a:r>
          </a:p>
        </p:txBody>
      </p:sp>
      <p:sp>
        <p:nvSpPr>
          <p:cNvPr id="10" name="Rounded Rectangular Callout 9"/>
          <p:cNvSpPr/>
          <p:nvPr/>
        </p:nvSpPr>
        <p:spPr bwMode="auto">
          <a:xfrm>
            <a:off x="5943600" y="133350"/>
            <a:ext cx="2194560" cy="365760"/>
          </a:xfrm>
          <a:prstGeom prst="wedgeRoundRectCallout">
            <a:avLst>
              <a:gd name="adj1" fmla="val -60761"/>
              <a:gd name="adj2" fmla="val 20272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Secondary Clarifier</a:t>
            </a:r>
          </a:p>
        </p:txBody>
      </p:sp>
      <p:sp>
        <p:nvSpPr>
          <p:cNvPr id="11" name="Rounded Rectangular Callout 10"/>
          <p:cNvSpPr/>
          <p:nvPr/>
        </p:nvSpPr>
        <p:spPr bwMode="auto">
          <a:xfrm>
            <a:off x="3931920" y="2788920"/>
            <a:ext cx="2011680" cy="365760"/>
          </a:xfrm>
          <a:prstGeom prst="wedgeRoundRectCallout">
            <a:avLst>
              <a:gd name="adj1" fmla="val 55251"/>
              <a:gd name="adj2" fmla="val -18008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Primary Digester</a:t>
            </a:r>
          </a:p>
        </p:txBody>
      </p:sp>
      <p:sp>
        <p:nvSpPr>
          <p:cNvPr id="12" name="Rounded Rectangular Callout 11"/>
          <p:cNvSpPr/>
          <p:nvPr/>
        </p:nvSpPr>
        <p:spPr bwMode="auto">
          <a:xfrm>
            <a:off x="1241984" y="4122420"/>
            <a:ext cx="1463040" cy="365760"/>
          </a:xfrm>
          <a:prstGeom prst="wedgeRoundRectCallout">
            <a:avLst>
              <a:gd name="adj1" fmla="val 84371"/>
              <a:gd name="adj2" fmla="val 280851"/>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Sludge Beds</a:t>
            </a:r>
          </a:p>
        </p:txBody>
      </p:sp>
      <p:sp>
        <p:nvSpPr>
          <p:cNvPr id="13" name="TextBox 12"/>
          <p:cNvSpPr txBox="1"/>
          <p:nvPr/>
        </p:nvSpPr>
        <p:spPr>
          <a:xfrm>
            <a:off x="6553200" y="5562600"/>
            <a:ext cx="237744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Capacity of 9.0 MGD</a:t>
            </a:r>
          </a:p>
        </p:txBody>
      </p:sp>
      <p:sp>
        <p:nvSpPr>
          <p:cNvPr id="14" name="Text Placeholder 5"/>
          <p:cNvSpPr txBox="1">
            <a:spLocks/>
          </p:cNvSpPr>
          <p:nvPr/>
        </p:nvSpPr>
        <p:spPr>
          <a:xfrm>
            <a:off x="1752600" y="6324602"/>
            <a:ext cx="5852160" cy="457200"/>
          </a:xfrm>
          <a:prstGeom prst="rect">
            <a:avLst/>
          </a:prstGeom>
        </p:spPr>
        <p:style>
          <a:lnRef idx="1">
            <a:schemeClr val="dk1"/>
          </a:lnRef>
          <a:fillRef idx="2">
            <a:schemeClr val="dk1"/>
          </a:fillRef>
          <a:effectRef idx="1">
            <a:schemeClr val="dk1"/>
          </a:effectRef>
          <a:fontRef idx="minor">
            <a:schemeClr val="dk1"/>
          </a:fontRef>
        </p:style>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dk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dk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Tx/>
              <a:buNone/>
            </a:pPr>
            <a:r>
              <a:rPr lang="en-US" dirty="0" smtClean="0"/>
              <a:t>1987 – 1989 Expansions for growth</a:t>
            </a:r>
          </a:p>
          <a:p>
            <a:pPr algn="ctr"/>
            <a:endParaRPr lang="en-US" dirty="0" smtClean="0"/>
          </a:p>
        </p:txBody>
      </p:sp>
      <p:sp>
        <p:nvSpPr>
          <p:cNvPr id="16" name="Rounded Rectangular Callout 15"/>
          <p:cNvSpPr/>
          <p:nvPr/>
        </p:nvSpPr>
        <p:spPr bwMode="auto">
          <a:xfrm>
            <a:off x="3225165" y="3949065"/>
            <a:ext cx="1554480" cy="365760"/>
          </a:xfrm>
          <a:prstGeom prst="wedgeRoundRectCallout">
            <a:avLst>
              <a:gd name="adj1" fmla="val -17192"/>
              <a:gd name="adj2" fmla="val -14883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Admin. Bldg.</a:t>
            </a:r>
          </a:p>
        </p:txBody>
      </p:sp>
    </p:spTree>
    <p:extLst>
      <p:ext uri="{BB962C8B-B14F-4D97-AF65-F5344CB8AC3E}">
        <p14:creationId xmlns:p14="http://schemas.microsoft.com/office/powerpoint/2010/main" val="1373730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montgomery\Desktop\5 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6"/>
            <a:ext cx="9144000" cy="685738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bwMode="auto">
          <a:xfrm>
            <a:off x="533400" y="381000"/>
            <a:ext cx="2560320" cy="365760"/>
          </a:xfrm>
          <a:prstGeom prst="wedgeRoundRectCallout">
            <a:avLst>
              <a:gd name="adj1" fmla="val 72939"/>
              <a:gd name="adj2" fmla="val 236580"/>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Membrane Bioreactor</a:t>
            </a:r>
          </a:p>
        </p:txBody>
      </p:sp>
      <p:sp>
        <p:nvSpPr>
          <p:cNvPr id="8" name="Rounded Rectangular Callout 7"/>
          <p:cNvSpPr/>
          <p:nvPr/>
        </p:nvSpPr>
        <p:spPr bwMode="auto">
          <a:xfrm>
            <a:off x="230505" y="4175760"/>
            <a:ext cx="2560320" cy="365760"/>
          </a:xfrm>
          <a:prstGeom prst="wedgeRoundRectCallout">
            <a:avLst>
              <a:gd name="adj1" fmla="val 33505"/>
              <a:gd name="adj2" fmla="val -143629"/>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Chlorine Contact Tank</a:t>
            </a:r>
          </a:p>
        </p:txBody>
      </p:sp>
      <p:sp>
        <p:nvSpPr>
          <p:cNvPr id="9" name="Rounded Rectangular Callout 8"/>
          <p:cNvSpPr/>
          <p:nvPr/>
        </p:nvSpPr>
        <p:spPr bwMode="auto">
          <a:xfrm>
            <a:off x="4419600" y="213360"/>
            <a:ext cx="3108960" cy="365760"/>
          </a:xfrm>
          <a:prstGeom prst="wedgeRoundRectCallout">
            <a:avLst>
              <a:gd name="adj1" fmla="val -47377"/>
              <a:gd name="adj2" fmla="val 265226"/>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chemeClr val="bg1"/>
                </a:solidFill>
              </a:rPr>
              <a:t>Aeration Basin Modification</a:t>
            </a:r>
          </a:p>
        </p:txBody>
      </p:sp>
      <p:sp>
        <p:nvSpPr>
          <p:cNvPr id="10" name="TextBox 9"/>
          <p:cNvSpPr txBox="1"/>
          <p:nvPr/>
        </p:nvSpPr>
        <p:spPr>
          <a:xfrm>
            <a:off x="365760" y="5029200"/>
            <a:ext cx="283464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t>Capacity of 9.5 MGD</a:t>
            </a:r>
          </a:p>
          <a:p>
            <a:r>
              <a:rPr lang="en-US" sz="2000" dirty="0" smtClean="0"/>
              <a:t>  6.0 MGD recycled water</a:t>
            </a:r>
          </a:p>
          <a:p>
            <a:r>
              <a:rPr lang="en-US" sz="2000" dirty="0"/>
              <a:t> </a:t>
            </a:r>
            <a:r>
              <a:rPr lang="en-US" sz="2000" dirty="0" smtClean="0"/>
              <a:t> 3.5 MGD conventional</a:t>
            </a:r>
          </a:p>
        </p:txBody>
      </p:sp>
      <p:sp>
        <p:nvSpPr>
          <p:cNvPr id="12" name="Text Placeholder 5"/>
          <p:cNvSpPr txBox="1">
            <a:spLocks/>
          </p:cNvSpPr>
          <p:nvPr/>
        </p:nvSpPr>
        <p:spPr>
          <a:xfrm>
            <a:off x="2011680" y="6324602"/>
            <a:ext cx="5120640" cy="457200"/>
          </a:xfrm>
          <a:prstGeom prst="rect">
            <a:avLst/>
          </a:prstGeom>
        </p:spPr>
        <p:style>
          <a:lnRef idx="1">
            <a:schemeClr val="dk1"/>
          </a:lnRef>
          <a:fillRef idx="2">
            <a:schemeClr val="dk1"/>
          </a:fillRef>
          <a:effectRef idx="1">
            <a:schemeClr val="dk1"/>
          </a:effectRef>
          <a:fontRef idx="minor">
            <a:schemeClr val="dk1"/>
          </a:fontRef>
        </p:style>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dk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dk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Tx/>
              <a:buNone/>
            </a:pPr>
            <a:r>
              <a:rPr lang="en-US" dirty="0" smtClean="0"/>
              <a:t>2004 – Recycled water system</a:t>
            </a:r>
          </a:p>
          <a:p>
            <a:pPr algn="ctr"/>
            <a:endParaRPr lang="en-US" dirty="0" smtClean="0"/>
          </a:p>
        </p:txBody>
      </p:sp>
    </p:spTree>
    <p:extLst>
      <p:ext uri="{BB962C8B-B14F-4D97-AF65-F5344CB8AC3E}">
        <p14:creationId xmlns:p14="http://schemas.microsoft.com/office/powerpoint/2010/main" val="505610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montgomery\Desktop\6 Out of Serv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a:spLocks noGrp="1"/>
          </p:cNvSpPr>
          <p:nvPr>
            <p:ph type="body" sz="quarter" idx="10"/>
          </p:nvPr>
        </p:nvSpPr>
        <p:spPr>
          <a:xfrm>
            <a:off x="1752599" y="6324600"/>
            <a:ext cx="5212080" cy="457200"/>
          </a:xfrm>
        </p:spPr>
        <p:style>
          <a:lnRef idx="1">
            <a:schemeClr val="dk1"/>
          </a:lnRef>
          <a:fillRef idx="2">
            <a:schemeClr val="dk1"/>
          </a:fillRef>
          <a:effectRef idx="1">
            <a:schemeClr val="dk1"/>
          </a:effectRef>
          <a:fontRef idx="minor">
            <a:schemeClr val="dk1"/>
          </a:fontRef>
        </p:style>
        <p:txBody>
          <a:bodyPr/>
          <a:lstStyle/>
          <a:p>
            <a:pPr marL="0" indent="0" algn="ctr">
              <a:buNone/>
            </a:pPr>
            <a:r>
              <a:rPr lang="en-US" dirty="0" smtClean="0"/>
              <a:t>WWTP – Current facility status</a:t>
            </a:r>
          </a:p>
          <a:p>
            <a:pPr marL="914400" lvl="2" indent="0" algn="ctr">
              <a:buNone/>
            </a:pPr>
            <a:endParaRPr lang="en-US" dirty="0" smtClean="0"/>
          </a:p>
          <a:p>
            <a:pPr algn="ctr"/>
            <a:endParaRPr lang="en-US" dirty="0" smtClean="0"/>
          </a:p>
        </p:txBody>
      </p:sp>
    </p:spTree>
    <p:extLst>
      <p:ext uri="{BB962C8B-B14F-4D97-AF65-F5344CB8AC3E}">
        <p14:creationId xmlns:p14="http://schemas.microsoft.com/office/powerpoint/2010/main" val="12416899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Operations Status</a:t>
            </a:r>
            <a:endParaRPr lang="en-US" dirty="0"/>
          </a:p>
        </p:txBody>
      </p:sp>
      <p:sp>
        <p:nvSpPr>
          <p:cNvPr id="5" name="Text Placeholder 5"/>
          <p:cNvSpPr txBox="1">
            <a:spLocks/>
          </p:cNvSpPr>
          <p:nvPr/>
        </p:nvSpPr>
        <p:spPr>
          <a:xfrm>
            <a:off x="457200" y="914400"/>
            <a:ext cx="8686800" cy="5896999"/>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Current average flows of 5.5 MGD</a:t>
            </a:r>
          </a:p>
          <a:p>
            <a:pPr lvl="1"/>
            <a:r>
              <a:rPr lang="en-US" dirty="0" smtClean="0"/>
              <a:t>Flows are split between MBR (recycled water) and conventional (treated water to be recharged)</a:t>
            </a:r>
          </a:p>
          <a:p>
            <a:pPr lvl="1"/>
            <a:endParaRPr lang="en-US" dirty="0" smtClean="0"/>
          </a:p>
          <a:p>
            <a:r>
              <a:rPr lang="en-US" dirty="0" smtClean="0"/>
              <a:t>Current permitted capacity projected to be adequate until at least 2040, based upon anticipated growth and continued conservation</a:t>
            </a:r>
          </a:p>
          <a:p>
            <a:pPr marL="0" indent="0">
              <a:buNone/>
            </a:pPr>
            <a:endParaRPr lang="en-US" dirty="0" smtClean="0"/>
          </a:p>
          <a:p>
            <a:pPr marL="914400" lvl="2" indent="0">
              <a:buFontTx/>
              <a:buNone/>
            </a:pPr>
            <a:endParaRPr lang="en-US" dirty="0" smtClean="0"/>
          </a:p>
          <a:p>
            <a:endParaRPr lang="en-US" dirty="0" smtClean="0"/>
          </a:p>
        </p:txBody>
      </p:sp>
    </p:spTree>
    <p:extLst>
      <p:ext uri="{BB962C8B-B14F-4D97-AF65-F5344CB8AC3E}">
        <p14:creationId xmlns:p14="http://schemas.microsoft.com/office/powerpoint/2010/main" val="42077956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lnDef>
      <a:spPr>
        <a:solidFill>
          <a:srgbClr val="00B0F0"/>
        </a:solidFill>
        <a:ln w="38100">
          <a:solidFill>
            <a:schemeClr val="tx2">
              <a:lumMod val="75000"/>
            </a:schemeClr>
          </a:solidFill>
          <a:tailEnd type="stealth"/>
        </a:ln>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white cloud border design)</Template>
  <TotalTime>4790</TotalTime>
  <Words>1226</Words>
  <Application>Microsoft Office PowerPoint</Application>
  <PresentationFormat>On-screen Show (4:3)</PresentationFormat>
  <Paragraphs>303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7-00134_MS_Qwest_template_Segoe</vt:lpstr>
      <vt:lpstr>Municipal Utilities &amp; Engineering Department </vt:lpstr>
      <vt:lpstr>Discussion </vt:lpstr>
      <vt:lpstr>PowerPoint Presentation</vt:lpstr>
      <vt:lpstr>PowerPoint Presentation</vt:lpstr>
      <vt:lpstr>PowerPoint Presentation</vt:lpstr>
      <vt:lpstr>PowerPoint Presentation</vt:lpstr>
      <vt:lpstr>PowerPoint Presentation</vt:lpstr>
      <vt:lpstr>PowerPoint Presentation</vt:lpstr>
      <vt:lpstr>Current Operations Status</vt:lpstr>
      <vt:lpstr>Operations Challenges</vt:lpstr>
      <vt:lpstr>Operations Challenges</vt:lpstr>
      <vt:lpstr>Operations Challenges</vt:lpstr>
      <vt:lpstr>Operations Challenges</vt:lpstr>
      <vt:lpstr>Operations Challenges</vt:lpstr>
      <vt:lpstr>Operations Challenges</vt:lpstr>
      <vt:lpstr>Condition Assessment</vt:lpstr>
      <vt:lpstr>RFP Scope</vt:lpstr>
      <vt:lpstr>RFP Outreach</vt:lpstr>
      <vt:lpstr>RFP Process</vt:lpstr>
      <vt:lpstr>Options for WWTP</vt:lpstr>
      <vt:lpstr>Rehabilitation of existing WWTP</vt:lpstr>
      <vt:lpstr>Phased Improvement Projects</vt:lpstr>
      <vt:lpstr>Comprehensive Improvement Project</vt:lpstr>
      <vt:lpstr>Construction of a new WWTP</vt:lpstr>
      <vt:lpstr>Summary </vt:lpstr>
      <vt:lpstr>Next Steps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 Utilities/Public Works Commission</dc:title>
  <dc:creator>Gregory Brooks</dc:creator>
  <cp:lastModifiedBy>Jane Weathers</cp:lastModifiedBy>
  <cp:revision>265</cp:revision>
  <cp:lastPrinted>2019-02-11T22:04:27Z</cp:lastPrinted>
  <dcterms:created xsi:type="dcterms:W3CDTF">2015-04-06T17:29:09Z</dcterms:created>
  <dcterms:modified xsi:type="dcterms:W3CDTF">2019-02-11T22:20:10Z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